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60" r:id="rId4"/>
    <p:sldId id="263" r:id="rId5"/>
    <p:sldId id="258" r:id="rId6"/>
    <p:sldId id="259" r:id="rId7"/>
    <p:sldId id="285" r:id="rId8"/>
    <p:sldId id="288" r:id="rId9"/>
    <p:sldId id="286" r:id="rId10"/>
    <p:sldId id="287" r:id="rId11"/>
    <p:sldId id="261" r:id="rId12"/>
    <p:sldId id="270" r:id="rId13"/>
    <p:sldId id="271" r:id="rId14"/>
    <p:sldId id="272" r:id="rId15"/>
    <p:sldId id="274" r:id="rId16"/>
    <p:sldId id="273" r:id="rId17"/>
    <p:sldId id="275" r:id="rId18"/>
    <p:sldId id="276" r:id="rId19"/>
    <p:sldId id="265" r:id="rId20"/>
    <p:sldId id="280" r:id="rId21"/>
    <p:sldId id="282" r:id="rId22"/>
    <p:sldId id="262" r:id="rId23"/>
    <p:sldId id="277" r:id="rId24"/>
    <p:sldId id="281" r:id="rId25"/>
    <p:sldId id="264" r:id="rId26"/>
    <p:sldId id="278" r:id="rId27"/>
    <p:sldId id="284" r:id="rId28"/>
    <p:sldId id="283" r:id="rId29"/>
    <p:sldId id="26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e Cronce" initials="LC" lastIdx="14" clrIdx="0"/>
  <p:cmAuthor id="1" name="Justin Sieglaff"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7F7F7"/>
    <a:srgbClr val="EEEEEE"/>
    <a:srgbClr val="E8E8E8"/>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73" autoAdjust="0"/>
  </p:normalViewPr>
  <p:slideViewPr>
    <p:cSldViewPr snapToGrid="0" snapToObjects="1">
      <p:cViewPr varScale="1">
        <p:scale>
          <a:sx n="96" d="100"/>
          <a:sy n="96" d="100"/>
        </p:scale>
        <p:origin x="-116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4-10T16:08:10.595" idx="5">
    <p:pos x="3011" y="3819"/>
    <p:text>Changed 'overlayed' to 'overlaid'</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DBCC4-A17C-7041-85DE-2FD4B526A320}" type="datetimeFigureOut">
              <a:rPr lang="en-US" smtClean="0"/>
              <a:pPr/>
              <a:t>4/12/12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A0C0B7-74F9-D945-B846-F76576E7A637}" type="slidenum">
              <a:rPr lang="en-US" smtClean="0"/>
              <a:pPr/>
              <a:t>‹#›</a:t>
            </a:fld>
            <a:endParaRPr lang="en-US"/>
          </a:p>
        </p:txBody>
      </p:sp>
    </p:spTree>
    <p:extLst>
      <p:ext uri="{BB962C8B-B14F-4D97-AF65-F5344CB8AC3E}">
        <p14:creationId xmlns:p14="http://schemas.microsoft.com/office/powerpoint/2010/main" val="8878990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FD87A4-B35D-1646-BC37-0BC5F7F9AB67}"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0C0B7-74F9-D945-B846-F76576E7A637}" type="slidenum">
              <a:rPr lang="en-US" smtClean="0"/>
              <a:pPr/>
              <a:t>22</a:t>
            </a:fld>
            <a:endParaRPr lang="en-US"/>
          </a:p>
        </p:txBody>
      </p:sp>
    </p:spTree>
    <p:extLst>
      <p:ext uri="{BB962C8B-B14F-4D97-AF65-F5344CB8AC3E}">
        <p14:creationId xmlns:p14="http://schemas.microsoft.com/office/powerpoint/2010/main" val="93970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FD87A4-B35D-1646-BC37-0BC5F7F9AB67}"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FD87A4-B35D-1646-BC37-0BC5F7F9AB67}"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Dryline case in Texas.  You know convection will fire.  How can you tell where?  Cloud-top cooling on top of visible imagery keys on strongest vertical growth</a:t>
            </a:r>
          </a:p>
          <a:p>
            <a:endParaRPr lang="en-US">
              <a:latin typeface="Calibri" charset="0"/>
              <a:ea typeface="ＭＳ Ｐゴシック" charset="0"/>
              <a:cs typeface="ＭＳ Ｐゴシック" charset="0"/>
            </a:endParaRP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813CCC-27B0-5E4A-A392-638502139A39}" type="slidenum">
              <a:rPr lang="en-US" sz="1200"/>
              <a:pPr eaLnBrk="1" hangingPunct="1"/>
              <a:t>7</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UW CTC rates</a:t>
            </a:r>
            <a:r>
              <a:rPr lang="en-US" baseline="0" dirty="0" smtClean="0">
                <a:latin typeface="Calibri" charset="0"/>
                <a:ea typeface="ＭＳ Ｐゴシック" charset="0"/>
                <a:cs typeface="ＭＳ Ｐゴシック" charset="0"/>
              </a:rPr>
              <a:t> b</a:t>
            </a:r>
            <a:r>
              <a:rPr lang="en-US" dirty="0" smtClean="0">
                <a:latin typeface="Calibri" charset="0"/>
                <a:ea typeface="ＭＳ Ｐゴシック" charset="0"/>
                <a:cs typeface="ＭＳ Ｐゴシック" charset="0"/>
              </a:rPr>
              <a:t>efore </a:t>
            </a:r>
            <a:r>
              <a:rPr lang="en-US" dirty="0">
                <a:latin typeface="Calibri" charset="0"/>
                <a:ea typeface="ＭＳ Ｐゴシック" charset="0"/>
                <a:cs typeface="ＭＳ Ｐゴシック" charset="0"/>
              </a:rPr>
              <a:t>radar echoes show up:  Lead time is there in convective development</a:t>
            </a:r>
          </a:p>
          <a:p>
            <a:endParaRPr lang="en-US" dirty="0">
              <a:latin typeface="Calibri" charset="0"/>
              <a:ea typeface="ＭＳ Ｐゴシック" charset="0"/>
              <a:cs typeface="ＭＳ Ｐゴシック" charset="0"/>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987C96-D6A8-154E-B493-CEF074A0189F}" type="slidenum">
              <a:rPr lang="en-US" sz="1200"/>
              <a:pPr eaLnBrk="1" hangingPunct="1"/>
              <a:t>8</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Cloud-top cooling gives lead time for severe thunderstorm</a:t>
            </a:r>
          </a:p>
          <a:p>
            <a:endParaRPr lang="en-US">
              <a:latin typeface="Calibri" charset="0"/>
              <a:ea typeface="ＭＳ Ｐゴシック" charset="0"/>
              <a:cs typeface="ＭＳ Ｐゴシック" charset="0"/>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2EFD81-F318-0647-BE07-927737873053}" type="slidenum">
              <a:rPr lang="en-US" sz="1200"/>
              <a:pPr eaLnBrk="1" hangingPunct="1"/>
              <a:t>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CTC keys on pixels that are growing most rapidly</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7F565B-B1DC-8946-AA4F-4542B30FEB3A}" type="slidenum">
              <a:rPr lang="en-US" sz="1200"/>
              <a:pPr eaLnBrk="1" hangingPunct="1"/>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0C0B7-74F9-D945-B846-F76576E7A637}" type="slidenum">
              <a:rPr lang="en-US" smtClean="0"/>
              <a:pPr/>
              <a:t>20</a:t>
            </a:fld>
            <a:endParaRPr lang="en-US"/>
          </a:p>
        </p:txBody>
      </p:sp>
    </p:spTree>
    <p:extLst>
      <p:ext uri="{BB962C8B-B14F-4D97-AF65-F5344CB8AC3E}">
        <p14:creationId xmlns:p14="http://schemas.microsoft.com/office/powerpoint/2010/main" val="3281259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0C0B7-74F9-D945-B846-F76576E7A637}" type="slidenum">
              <a:rPr lang="en-US" smtClean="0"/>
              <a:pPr/>
              <a:t>21</a:t>
            </a:fld>
            <a:endParaRPr lang="en-US"/>
          </a:p>
        </p:txBody>
      </p:sp>
    </p:spTree>
    <p:extLst>
      <p:ext uri="{BB962C8B-B14F-4D97-AF65-F5344CB8AC3E}">
        <p14:creationId xmlns:p14="http://schemas.microsoft.com/office/powerpoint/2010/main" val="93970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F33A35-B316-8A4F-A466-008867B2EAB9}"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81669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F33A35-B316-8A4F-A466-008867B2EAB9}"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830028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F33A35-B316-8A4F-A466-008867B2EAB9}"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111350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F33A35-B316-8A4F-A466-008867B2EAB9}"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323522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F33A35-B316-8A4F-A466-008867B2EAB9}"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112245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F33A35-B316-8A4F-A466-008867B2EAB9}" type="datetimeFigureOut">
              <a:rPr lang="en-US" smtClean="0"/>
              <a:pPr/>
              <a:t>4/12/12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265931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F33A35-B316-8A4F-A466-008867B2EAB9}" type="datetimeFigureOut">
              <a:rPr lang="en-US" smtClean="0"/>
              <a:pPr/>
              <a:t>4/12/12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18294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F33A35-B316-8A4F-A466-008867B2EAB9}" type="datetimeFigureOut">
              <a:rPr lang="en-US" smtClean="0"/>
              <a:pPr/>
              <a:t>4/12/12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118754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F33A35-B316-8A4F-A466-008867B2EAB9}" type="datetimeFigureOut">
              <a:rPr lang="en-US" smtClean="0"/>
              <a:pPr/>
              <a:t>4/12/12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352569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F33A35-B316-8A4F-A466-008867B2EAB9}" type="datetimeFigureOut">
              <a:rPr lang="en-US" smtClean="0"/>
              <a:pPr/>
              <a:t>4/12/12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31554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F33A35-B316-8A4F-A466-008867B2EAB9}" type="datetimeFigureOut">
              <a:rPr lang="en-US" smtClean="0"/>
              <a:pPr/>
              <a:t>4/12/12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7A99A-B800-F541-8019-ECC9BD773BAF}" type="slidenum">
              <a:rPr lang="en-US" smtClean="0"/>
              <a:pPr/>
              <a:t>‹#›</a:t>
            </a:fld>
            <a:endParaRPr lang="en-US"/>
          </a:p>
        </p:txBody>
      </p:sp>
    </p:spTree>
    <p:extLst>
      <p:ext uri="{BB962C8B-B14F-4D97-AF65-F5344CB8AC3E}">
        <p14:creationId xmlns:p14="http://schemas.microsoft.com/office/powerpoint/2010/main" val="31945466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33A35-B316-8A4F-A466-008867B2EAB9}" type="datetimeFigureOut">
              <a:rPr lang="en-US" smtClean="0"/>
              <a:pPr/>
              <a:t>4/12/12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7A99A-B800-F541-8019-ECC9BD773BAF}" type="slidenum">
              <a:rPr lang="en-US" smtClean="0"/>
              <a:pPr/>
              <a:t>‹#›</a:t>
            </a:fld>
            <a:endParaRPr lang="en-US"/>
          </a:p>
        </p:txBody>
      </p:sp>
    </p:spTree>
    <p:extLst>
      <p:ext uri="{BB962C8B-B14F-4D97-AF65-F5344CB8AC3E}">
        <p14:creationId xmlns:p14="http://schemas.microsoft.com/office/powerpoint/2010/main" val="516503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25.jpeg"/><Relationship Id="rId8" Type="http://schemas.openxmlformats.org/officeDocument/2006/relationships/image" Target="../media/image31.jpeg"/><Relationship Id="rId9"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5.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file:///\\localhost\Users\justins\Documents\work\SNAAP\!OLE_LINK1" TargetMode="External"/><Relationship Id="rId5"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1482"/>
            <a:ext cx="7772400" cy="1470025"/>
          </a:xfrm>
        </p:spPr>
        <p:txBody>
          <a:bodyPr>
            <a:normAutofit fontScale="90000"/>
          </a:bodyPr>
          <a:lstStyle/>
          <a:p>
            <a:r>
              <a:rPr lang="en-US" sz="3200" dirty="0" smtClean="0"/>
              <a:t>University of Wisconsin Convective Initiation – Cloud Top Cooling (UWCI-CTC)</a:t>
            </a:r>
            <a:br>
              <a:rPr lang="en-US" sz="3200" dirty="0" smtClean="0"/>
            </a:br>
            <a:r>
              <a:rPr lang="en-US" sz="3200" dirty="0" smtClean="0"/>
              <a:t> Algorithm Overview</a:t>
            </a:r>
            <a:endParaRPr lang="en-US" sz="3200" dirty="0"/>
          </a:p>
        </p:txBody>
      </p:sp>
      <p:sp>
        <p:nvSpPr>
          <p:cNvPr id="3" name="Subtitle 2"/>
          <p:cNvSpPr>
            <a:spLocks noGrp="1"/>
          </p:cNvSpPr>
          <p:nvPr>
            <p:ph type="subTitle" idx="1"/>
          </p:nvPr>
        </p:nvSpPr>
        <p:spPr>
          <a:xfrm>
            <a:off x="1371600" y="2234417"/>
            <a:ext cx="6400800" cy="3838063"/>
          </a:xfrm>
        </p:spPr>
        <p:txBody>
          <a:bodyPr>
            <a:normAutofit/>
          </a:bodyPr>
          <a:lstStyle/>
          <a:p>
            <a:r>
              <a:rPr lang="en-US" sz="2800" dirty="0" smtClean="0">
                <a:solidFill>
                  <a:schemeClr val="tx1"/>
                </a:solidFill>
              </a:rPr>
              <a:t>2012 SPC HWT Training</a:t>
            </a:r>
          </a:p>
          <a:p>
            <a:endParaRPr lang="en-US" sz="2400" dirty="0" smtClean="0">
              <a:solidFill>
                <a:schemeClr val="tx1"/>
              </a:solidFill>
            </a:endParaRPr>
          </a:p>
          <a:p>
            <a:endParaRPr lang="en-US" sz="2400" dirty="0">
              <a:solidFill>
                <a:schemeClr val="tx1"/>
              </a:solidFill>
            </a:endParaRPr>
          </a:p>
          <a:p>
            <a:endParaRPr lang="en-US" sz="2400" dirty="0">
              <a:solidFill>
                <a:schemeClr val="tx1"/>
              </a:solidFill>
            </a:endParaRPr>
          </a:p>
          <a:p>
            <a:r>
              <a:rPr lang="en-US" sz="2000" dirty="0" smtClean="0">
                <a:solidFill>
                  <a:schemeClr val="tx1"/>
                </a:solidFill>
              </a:rPr>
              <a:t>Justin Sieglaff</a:t>
            </a:r>
          </a:p>
          <a:p>
            <a:r>
              <a:rPr lang="en-US" sz="2000" dirty="0">
                <a:solidFill>
                  <a:schemeClr val="tx1"/>
                </a:solidFill>
              </a:rPr>
              <a:t>Lee </a:t>
            </a:r>
            <a:r>
              <a:rPr lang="en-US" sz="2000" dirty="0" err="1" smtClean="0">
                <a:solidFill>
                  <a:schemeClr val="tx1"/>
                </a:solidFill>
              </a:rPr>
              <a:t>Cronce</a:t>
            </a:r>
            <a:endParaRPr lang="en-US" sz="2000" dirty="0">
              <a:solidFill>
                <a:schemeClr val="tx1"/>
              </a:solidFill>
            </a:endParaRPr>
          </a:p>
          <a:p>
            <a:r>
              <a:rPr lang="en-US" sz="2000" dirty="0" smtClean="0">
                <a:solidFill>
                  <a:schemeClr val="tx1"/>
                </a:solidFill>
              </a:rPr>
              <a:t>Wayne </a:t>
            </a:r>
            <a:r>
              <a:rPr lang="en-US" sz="2000" dirty="0" err="1" smtClean="0">
                <a:solidFill>
                  <a:schemeClr val="tx1"/>
                </a:solidFill>
              </a:rPr>
              <a:t>Feltz</a:t>
            </a:r>
            <a:endParaRPr lang="en-US" sz="2000" dirty="0" smtClean="0">
              <a:solidFill>
                <a:schemeClr val="tx1"/>
              </a:solidFill>
            </a:endParaRPr>
          </a:p>
          <a:p>
            <a:endParaRPr lang="en-US" sz="2000" dirty="0" smtClean="0">
              <a:solidFill>
                <a:schemeClr val="tx1"/>
              </a:solidFill>
            </a:endParaRPr>
          </a:p>
        </p:txBody>
      </p:sp>
    </p:spTree>
    <p:extLst>
      <p:ext uri="{BB962C8B-B14F-4D97-AF65-F5344CB8AC3E}">
        <p14:creationId xmlns:p14="http://schemas.microsoft.com/office/powerpoint/2010/main" val="2520024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33800"/>
            <a:ext cx="41148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6499" name="Rectangle 4"/>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gn="ctr" eaLnBrk="1" hangingPunct="1"/>
            <a:r>
              <a:rPr lang="en-US" sz="3200" dirty="0"/>
              <a:t>Nebraska </a:t>
            </a:r>
            <a:r>
              <a:rPr lang="en-US" sz="3200" dirty="0" smtClean="0"/>
              <a:t>2009-07-24</a:t>
            </a:r>
            <a:r>
              <a:rPr lang="en-US" sz="3200" dirty="0"/>
              <a:t>: </a:t>
            </a:r>
            <a:r>
              <a:rPr lang="en-US" sz="3200" dirty="0" smtClean="0"/>
              <a:t>Nighttime Example</a:t>
            </a:r>
            <a:endParaRPr lang="en-US" sz="3200" dirty="0"/>
          </a:p>
        </p:txBody>
      </p:sp>
      <p:pic>
        <p:nvPicPr>
          <p:cNvPr id="1065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38200"/>
            <a:ext cx="38100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6501" name="Text Box 6"/>
          <p:cNvSpPr txBox="1">
            <a:spLocks noChangeArrowheads="1"/>
          </p:cNvSpPr>
          <p:nvPr/>
        </p:nvSpPr>
        <p:spPr bwMode="auto">
          <a:xfrm>
            <a:off x="838200" y="1143000"/>
            <a:ext cx="3581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9112" rIns="90000" bIns="45000"/>
          <a:lstStyle>
            <a:lvl1pPr eaLnBrk="0" hangingPunct="0">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tx1"/>
                </a:solidFill>
                <a:latin typeface="Arial" charset="0"/>
                <a:ea typeface="ＭＳ Ｐゴシック" charset="0"/>
              </a:defRPr>
            </a:lvl2pPr>
            <a:lvl3pPr eaLnBrk="0" hangingPunct="0">
              <a:tabLst>
                <a:tab pos="723900" algn="l"/>
                <a:tab pos="1447800" algn="l"/>
                <a:tab pos="2171700" algn="l"/>
                <a:tab pos="2895600" algn="l"/>
              </a:tabLst>
              <a:defRPr sz="2400">
                <a:solidFill>
                  <a:schemeClr val="tx1"/>
                </a:solidFill>
                <a:latin typeface="Arial" charset="0"/>
                <a:ea typeface="ＭＳ Ｐゴシック" charset="0"/>
              </a:defRPr>
            </a:lvl3pPr>
            <a:lvl4pPr eaLnBrk="0" hangingPunct="0">
              <a:tabLst>
                <a:tab pos="723900" algn="l"/>
                <a:tab pos="1447800" algn="l"/>
                <a:tab pos="2171700" algn="l"/>
                <a:tab pos="2895600" algn="l"/>
              </a:tabLst>
              <a:defRPr sz="2400">
                <a:solidFill>
                  <a:schemeClr val="tx1"/>
                </a:solidFill>
                <a:latin typeface="Arial" charset="0"/>
                <a:ea typeface="ＭＳ Ｐゴシック" charset="0"/>
              </a:defRPr>
            </a:lvl4pPr>
            <a:lvl5pPr eaLnBrk="0" hangingPunct="0">
              <a:tabLst>
                <a:tab pos="723900" algn="l"/>
                <a:tab pos="1447800" algn="l"/>
                <a:tab pos="2171700" algn="l"/>
                <a:tab pos="28956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600" dirty="0" smtClean="0">
                <a:solidFill>
                  <a:srgbClr val="FFF47C"/>
                </a:solidFill>
              </a:rPr>
              <a:t>IRW </a:t>
            </a:r>
            <a:r>
              <a:rPr lang="en-US" sz="1600" dirty="0">
                <a:solidFill>
                  <a:srgbClr val="FFF47C"/>
                </a:solidFill>
              </a:rPr>
              <a:t>image </a:t>
            </a:r>
            <a:r>
              <a:rPr lang="en-US" sz="1600" dirty="0" err="1" smtClean="0">
                <a:solidFill>
                  <a:srgbClr val="FFF47C"/>
                </a:solidFill>
              </a:rPr>
              <a:t>andUW</a:t>
            </a:r>
            <a:r>
              <a:rPr lang="en-US" sz="1600" dirty="0" smtClean="0">
                <a:solidFill>
                  <a:srgbClr val="FFF47C"/>
                </a:solidFill>
              </a:rPr>
              <a:t>-CTC </a:t>
            </a:r>
            <a:r>
              <a:rPr lang="en-US" sz="1600" dirty="0">
                <a:solidFill>
                  <a:srgbClr val="FFF47C"/>
                </a:solidFill>
              </a:rPr>
              <a:t>at 0245Z</a:t>
            </a:r>
          </a:p>
        </p:txBody>
      </p:sp>
      <p:pic>
        <p:nvPicPr>
          <p:cNvPr id="10650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219200"/>
            <a:ext cx="3886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6503" name="Text Box 8"/>
          <p:cNvSpPr txBox="1">
            <a:spLocks noChangeArrowheads="1"/>
          </p:cNvSpPr>
          <p:nvPr/>
        </p:nvSpPr>
        <p:spPr bwMode="auto">
          <a:xfrm>
            <a:off x="4953000" y="1600200"/>
            <a:ext cx="3200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9112" rIns="90000" bIns="45000"/>
          <a:lstStyle>
            <a:lvl1pPr eaLnBrk="0" hangingPunct="0">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tx1"/>
                </a:solidFill>
                <a:latin typeface="Arial" charset="0"/>
                <a:ea typeface="ＭＳ Ｐゴシック" charset="0"/>
              </a:defRPr>
            </a:lvl2pPr>
            <a:lvl3pPr eaLnBrk="0" hangingPunct="0">
              <a:tabLst>
                <a:tab pos="723900" algn="l"/>
                <a:tab pos="1447800" algn="l"/>
                <a:tab pos="2171700" algn="l"/>
                <a:tab pos="2895600" algn="l"/>
              </a:tabLst>
              <a:defRPr sz="2400">
                <a:solidFill>
                  <a:schemeClr val="tx1"/>
                </a:solidFill>
                <a:latin typeface="Arial" charset="0"/>
                <a:ea typeface="ＭＳ Ｐゴシック" charset="0"/>
              </a:defRPr>
            </a:lvl3pPr>
            <a:lvl4pPr eaLnBrk="0" hangingPunct="0">
              <a:tabLst>
                <a:tab pos="723900" algn="l"/>
                <a:tab pos="1447800" algn="l"/>
                <a:tab pos="2171700" algn="l"/>
                <a:tab pos="2895600" algn="l"/>
              </a:tabLst>
              <a:defRPr sz="2400">
                <a:solidFill>
                  <a:schemeClr val="tx1"/>
                </a:solidFill>
                <a:latin typeface="Arial" charset="0"/>
                <a:ea typeface="ＭＳ Ｐゴシック" charset="0"/>
              </a:defRPr>
            </a:lvl4pPr>
            <a:lvl5pPr eaLnBrk="0" hangingPunct="0">
              <a:tabLst>
                <a:tab pos="723900" algn="l"/>
                <a:tab pos="1447800" algn="l"/>
                <a:tab pos="2171700" algn="l"/>
                <a:tab pos="28956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600">
                <a:solidFill>
                  <a:srgbClr val="FFF47C"/>
                </a:solidFill>
              </a:rPr>
              <a:t>Radar reflectivity at 0246Z</a:t>
            </a:r>
          </a:p>
        </p:txBody>
      </p:sp>
      <p:sp>
        <p:nvSpPr>
          <p:cNvPr id="106504" name="Text Box 10"/>
          <p:cNvSpPr txBox="1">
            <a:spLocks noChangeArrowheads="1"/>
          </p:cNvSpPr>
          <p:nvPr/>
        </p:nvSpPr>
        <p:spPr bwMode="auto">
          <a:xfrm>
            <a:off x="533400" y="3962400"/>
            <a:ext cx="3657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9112" rIns="90000" bIns="45000"/>
          <a:lstStyle>
            <a:lvl1pPr eaLnBrk="0" hangingPunct="0">
              <a:tabLst>
                <a:tab pos="723900" algn="l"/>
                <a:tab pos="1447800" algn="l"/>
                <a:tab pos="2171700" algn="l"/>
                <a:tab pos="2895600" algn="l"/>
                <a:tab pos="36195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2pPr>
            <a:lvl3pPr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3pPr>
            <a:lvl4pPr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4pPr>
            <a:lvl5pPr eaLnBrk="0" hangingPunct="0">
              <a:tabLst>
                <a:tab pos="723900" algn="l"/>
                <a:tab pos="1447800" algn="l"/>
                <a:tab pos="2171700" algn="l"/>
                <a:tab pos="2895600" algn="l"/>
                <a:tab pos="36195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600" dirty="0" smtClean="0">
                <a:solidFill>
                  <a:srgbClr val="FFF47C"/>
                </a:solidFill>
              </a:rPr>
              <a:t>IRW </a:t>
            </a:r>
            <a:r>
              <a:rPr lang="en-US" sz="1600" dirty="0">
                <a:solidFill>
                  <a:srgbClr val="FFF47C"/>
                </a:solidFill>
              </a:rPr>
              <a:t>image and </a:t>
            </a:r>
            <a:r>
              <a:rPr lang="en-US" sz="1600" dirty="0" smtClean="0">
                <a:solidFill>
                  <a:srgbClr val="FFF47C"/>
                </a:solidFill>
              </a:rPr>
              <a:t>UW-CTC </a:t>
            </a:r>
            <a:r>
              <a:rPr lang="en-US" sz="1600" dirty="0">
                <a:solidFill>
                  <a:srgbClr val="FFF47C"/>
                </a:solidFill>
              </a:rPr>
              <a:t>at 0315Z</a:t>
            </a:r>
          </a:p>
        </p:txBody>
      </p:sp>
      <p:pic>
        <p:nvPicPr>
          <p:cNvPr id="10650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114800"/>
            <a:ext cx="39624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6506" name="Text Box 12"/>
          <p:cNvSpPr txBox="1">
            <a:spLocks noChangeArrowheads="1"/>
          </p:cNvSpPr>
          <p:nvPr/>
        </p:nvSpPr>
        <p:spPr bwMode="auto">
          <a:xfrm>
            <a:off x="5257800" y="4572000"/>
            <a:ext cx="32004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76" rIns="90000" bIns="45000"/>
          <a:lstStyle>
            <a:lvl1pPr eaLnBrk="0" hangingPunct="0">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723900" algn="l"/>
                <a:tab pos="1447800" algn="l"/>
                <a:tab pos="2171700" algn="l"/>
                <a:tab pos="2895600" algn="l"/>
              </a:tabLst>
              <a:defRPr sz="2400">
                <a:solidFill>
                  <a:schemeClr val="tx1"/>
                </a:solidFill>
                <a:latin typeface="Arial" charset="0"/>
                <a:ea typeface="ＭＳ Ｐゴシック" charset="0"/>
              </a:defRPr>
            </a:lvl2pPr>
            <a:lvl3pPr eaLnBrk="0" hangingPunct="0">
              <a:tabLst>
                <a:tab pos="723900" algn="l"/>
                <a:tab pos="1447800" algn="l"/>
                <a:tab pos="2171700" algn="l"/>
                <a:tab pos="2895600" algn="l"/>
              </a:tabLst>
              <a:defRPr sz="2400">
                <a:solidFill>
                  <a:schemeClr val="tx1"/>
                </a:solidFill>
                <a:latin typeface="Arial" charset="0"/>
                <a:ea typeface="ＭＳ Ｐゴシック" charset="0"/>
              </a:defRPr>
            </a:lvl3pPr>
            <a:lvl4pPr eaLnBrk="0" hangingPunct="0">
              <a:tabLst>
                <a:tab pos="723900" algn="l"/>
                <a:tab pos="1447800" algn="l"/>
                <a:tab pos="2171700" algn="l"/>
                <a:tab pos="2895600" algn="l"/>
              </a:tabLst>
              <a:defRPr sz="2400">
                <a:solidFill>
                  <a:schemeClr val="tx1"/>
                </a:solidFill>
                <a:latin typeface="Arial" charset="0"/>
                <a:ea typeface="ＭＳ Ｐゴシック" charset="0"/>
              </a:defRPr>
            </a:lvl4pPr>
            <a:lvl5pPr eaLnBrk="0" hangingPunct="0">
              <a:tabLst>
                <a:tab pos="723900" algn="l"/>
                <a:tab pos="1447800" algn="l"/>
                <a:tab pos="2171700" algn="l"/>
                <a:tab pos="28956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600">
                <a:solidFill>
                  <a:srgbClr val="FFF47C"/>
                </a:solidFill>
              </a:rPr>
              <a:t>Radar reflectivity at 0311Z</a:t>
            </a:r>
          </a:p>
        </p:txBody>
      </p:sp>
      <p:sp>
        <p:nvSpPr>
          <p:cNvPr id="106507" name="Oval 13"/>
          <p:cNvSpPr>
            <a:spLocks noChangeArrowheads="1"/>
          </p:cNvSpPr>
          <p:nvPr/>
        </p:nvSpPr>
        <p:spPr bwMode="auto">
          <a:xfrm>
            <a:off x="1828800" y="1524000"/>
            <a:ext cx="381000" cy="3048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47C"/>
              </a:solidFill>
            </a:endParaRPr>
          </a:p>
        </p:txBody>
      </p:sp>
      <p:sp>
        <p:nvSpPr>
          <p:cNvPr id="106508" name="Oval 14"/>
          <p:cNvSpPr>
            <a:spLocks noChangeArrowheads="1"/>
          </p:cNvSpPr>
          <p:nvPr/>
        </p:nvSpPr>
        <p:spPr bwMode="auto">
          <a:xfrm>
            <a:off x="5334000" y="2133600"/>
            <a:ext cx="381000" cy="381000"/>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47C"/>
              </a:solidFill>
            </a:endParaRPr>
          </a:p>
        </p:txBody>
      </p:sp>
    </p:spTree>
    <p:extLst>
      <p:ext uri="{BB962C8B-B14F-4D97-AF65-F5344CB8AC3E}">
        <p14:creationId xmlns:p14="http://schemas.microsoft.com/office/powerpoint/2010/main" val="1312023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smtClean="0"/>
              <a:t>Responding to Forecaster Feedback</a:t>
            </a:r>
            <a:endParaRPr lang="en-US" dirty="0"/>
          </a:p>
        </p:txBody>
      </p:sp>
      <p:sp>
        <p:nvSpPr>
          <p:cNvPr id="3" name="Content Placeholder 2"/>
          <p:cNvSpPr>
            <a:spLocks noGrp="1"/>
          </p:cNvSpPr>
          <p:nvPr>
            <p:ph idx="1"/>
          </p:nvPr>
        </p:nvSpPr>
        <p:spPr/>
        <p:txBody>
          <a:bodyPr>
            <a:normAutofit fontScale="92500"/>
          </a:bodyPr>
          <a:lstStyle/>
          <a:p>
            <a:r>
              <a:rPr lang="en-US" sz="2600" dirty="0" smtClean="0"/>
              <a:t>Spring 2012 added ability to monitor vertical cloud growth during daytime in areas of thin cirrus clouds by incorporating GOES Visible Cloud Optical Depth retrievals 	</a:t>
            </a:r>
          </a:p>
          <a:p>
            <a:pPr lvl="1"/>
            <a:r>
              <a:rPr lang="en-US" sz="2200" dirty="0" smtClean="0"/>
              <a:t>This was the largest deficiency identified by forecasters at various </a:t>
            </a:r>
            <a:r>
              <a:rPr lang="en-US" sz="2200" dirty="0" err="1" smtClean="0"/>
              <a:t>testbeds</a:t>
            </a:r>
            <a:r>
              <a:rPr lang="en-US" sz="2200" dirty="0" smtClean="0"/>
              <a:t>.</a:t>
            </a:r>
          </a:p>
          <a:p>
            <a:r>
              <a:rPr lang="en-US" sz="2600" dirty="0" smtClean="0"/>
              <a:t>Relating Cloud-Top Cooling rates to various NEXRAD fields (reflectivity, VIL, MESH, Echo Tops, etc.)</a:t>
            </a:r>
          </a:p>
          <a:p>
            <a:pPr lvl="1"/>
            <a:r>
              <a:rPr lang="en-US" sz="2200" dirty="0" smtClean="0"/>
              <a:t>Most forecasters preferred the cloud-top cooling rate over the CI nowcast decision; many hypothesized more intense cloud-top cooling rates correspond to more rapid and vigorous short-term convective development</a:t>
            </a:r>
          </a:p>
          <a:p>
            <a:pPr lvl="1"/>
            <a:r>
              <a:rPr lang="en-US" sz="2200" b="1" dirty="0" smtClean="0"/>
              <a:t>UW-CTC rates and future radar development is the focus for 2012.</a:t>
            </a:r>
          </a:p>
          <a:p>
            <a:endParaRPr lang="en-US" sz="2600" dirty="0"/>
          </a:p>
        </p:txBody>
      </p:sp>
    </p:spTree>
    <p:extLst>
      <p:ext uri="{BB962C8B-B14F-4D97-AF65-F5344CB8AC3E}">
        <p14:creationId xmlns:p14="http://schemas.microsoft.com/office/powerpoint/2010/main" val="15726097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smtClean="0"/>
              <a:t>Responding to Forecaster Feedback</a:t>
            </a:r>
            <a:br>
              <a:rPr lang="en-US" dirty="0" smtClean="0"/>
            </a:br>
            <a:r>
              <a:rPr lang="en-US" sz="3600" dirty="0" smtClean="0"/>
              <a:t>UW-CTC in areas thin cirrus</a:t>
            </a:r>
            <a:endParaRPr lang="en-US" sz="3600" dirty="0"/>
          </a:p>
        </p:txBody>
      </p:sp>
      <p:sp>
        <p:nvSpPr>
          <p:cNvPr id="4" name="Content Placeholder 3"/>
          <p:cNvSpPr>
            <a:spLocks noGrp="1"/>
          </p:cNvSpPr>
          <p:nvPr>
            <p:ph idx="1"/>
          </p:nvPr>
        </p:nvSpPr>
        <p:spPr/>
        <p:txBody>
          <a:bodyPr>
            <a:normAutofit fontScale="92500" lnSpcReduction="20000"/>
          </a:bodyPr>
          <a:lstStyle/>
          <a:p>
            <a:pPr>
              <a:buFont typeface="Lucida Grande"/>
              <a:buChar char="−"/>
            </a:pPr>
            <a:r>
              <a:rPr lang="en-US" sz="2400" dirty="0" smtClean="0"/>
              <a:t> Original UWCI-CTC algorithm was designed to NOT operate in areas of ice clouds</a:t>
            </a:r>
          </a:p>
          <a:p>
            <a:pPr lvl="1">
              <a:buFont typeface="Lucida Grande"/>
              <a:buChar char="−"/>
            </a:pPr>
            <a:r>
              <a:rPr lang="en-US" sz="2000" dirty="0" smtClean="0"/>
              <a:t>A cloud-top cooling rate when ice clouds are above lower water clouds can be ambiguous:</a:t>
            </a:r>
          </a:p>
          <a:p>
            <a:pPr lvl="2">
              <a:buFont typeface="Lucida Grande"/>
              <a:buChar char="−"/>
            </a:pPr>
            <a:r>
              <a:rPr lang="en-US" sz="1600" dirty="0" smtClean="0"/>
              <a:t>Upper ice cloud is thickening and hence BT is cooling</a:t>
            </a:r>
          </a:p>
          <a:p>
            <a:pPr lvl="2">
              <a:buFont typeface="Lucida Grande"/>
              <a:buChar char="−"/>
            </a:pPr>
            <a:r>
              <a:rPr lang="en-US" sz="1600" dirty="0" smtClean="0"/>
              <a:t>Lower water cloud is growing vertically and hence BT is cooling</a:t>
            </a:r>
          </a:p>
          <a:p>
            <a:pPr lvl="2">
              <a:buFont typeface="Lucida Grande"/>
              <a:buChar char="−"/>
            </a:pPr>
            <a:r>
              <a:rPr lang="en-US" sz="1600" dirty="0" smtClean="0"/>
              <a:t>Any combination of the two processes</a:t>
            </a:r>
          </a:p>
          <a:p>
            <a:pPr>
              <a:buFont typeface="Lucida Grande"/>
              <a:buChar char="−"/>
            </a:pPr>
            <a:r>
              <a:rPr lang="en-US" sz="2400" dirty="0" smtClean="0"/>
              <a:t>Inclusion of GOES Cloud Optical Depth retrieval allows for operation in areas of cirrus clouds</a:t>
            </a:r>
          </a:p>
          <a:p>
            <a:pPr lvl="1">
              <a:buFont typeface="Lucida Grande"/>
              <a:buChar char="−"/>
            </a:pPr>
            <a:r>
              <a:rPr lang="en-US" sz="2000" dirty="0" smtClean="0"/>
              <a:t>Increasing cloud optical depth is related to rapidly growing lower level clouds in these two cloud layer situations (cirrus clouds have very low cloud optical depths)</a:t>
            </a:r>
          </a:p>
          <a:p>
            <a:pPr lvl="2">
              <a:buFont typeface="Lucida Grande"/>
              <a:buChar char="−"/>
            </a:pPr>
            <a:r>
              <a:rPr lang="en-US" sz="1600" dirty="0" smtClean="0"/>
              <a:t>Allows us to trust cooling rate signal is due to vertical growth of lower clouds</a:t>
            </a:r>
          </a:p>
          <a:p>
            <a:pPr lvl="1">
              <a:buFont typeface="Lucida Grande"/>
              <a:buChar char="−"/>
            </a:pPr>
            <a:r>
              <a:rPr lang="en-US" sz="2100" dirty="0" smtClean="0"/>
              <a:t>Following examples illustrate added daytime cirrus covered monitoring capability</a:t>
            </a:r>
          </a:p>
          <a:p>
            <a:pPr lvl="1">
              <a:buFont typeface="Lucida Grande"/>
              <a:buChar char="−"/>
            </a:pPr>
            <a:r>
              <a:rPr lang="en-US" sz="2100" dirty="0" smtClean="0"/>
              <a:t>If optical depth of cirrus is too thick (e.g.-mature thunderstorm anvils) satellite-based growth cannot be used/determined</a:t>
            </a:r>
          </a:p>
          <a:p>
            <a:pPr lvl="1">
              <a:buFont typeface="Lucida Grande"/>
              <a:buChar char="−"/>
            </a:pPr>
            <a:endParaRPr lang="en-US" sz="2000" dirty="0"/>
          </a:p>
        </p:txBody>
      </p:sp>
    </p:spTree>
    <p:extLst>
      <p:ext uri="{BB962C8B-B14F-4D97-AF65-F5344CB8AC3E}">
        <p14:creationId xmlns:p14="http://schemas.microsoft.com/office/powerpoint/2010/main" val="2050479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smtClean="0"/>
              <a:t>Responding to Forecaster Feedback</a:t>
            </a:r>
            <a:br>
              <a:rPr lang="en-US" dirty="0" smtClean="0"/>
            </a:br>
            <a:r>
              <a:rPr lang="en-US" sz="3600" dirty="0" smtClean="0"/>
              <a:t>UW-CTC in areas thin cirrus</a:t>
            </a:r>
            <a:endParaRPr lang="en-US" sz="3600" dirty="0"/>
          </a:p>
        </p:txBody>
      </p:sp>
      <p:sp>
        <p:nvSpPr>
          <p:cNvPr id="9" name="TextBox 8"/>
          <p:cNvSpPr txBox="1"/>
          <p:nvPr/>
        </p:nvSpPr>
        <p:spPr>
          <a:xfrm>
            <a:off x="1396358" y="5470007"/>
            <a:ext cx="6491010" cy="646331"/>
          </a:xfrm>
          <a:prstGeom prst="rect">
            <a:avLst/>
          </a:prstGeom>
          <a:noFill/>
        </p:spPr>
        <p:txBody>
          <a:bodyPr wrap="square" rtlCol="0">
            <a:spAutoFit/>
          </a:bodyPr>
          <a:lstStyle/>
          <a:p>
            <a:pPr algn="ctr"/>
            <a:r>
              <a:rPr lang="en-US" dirty="0" smtClean="0"/>
              <a:t>Thin cirrus above developing convective line prevents detection of vertically growing convective clouds</a:t>
            </a:r>
            <a:endParaRPr lang="en-US" dirty="0"/>
          </a:p>
        </p:txBody>
      </p:sp>
      <p:grpSp>
        <p:nvGrpSpPr>
          <p:cNvPr id="19" name="Group 18"/>
          <p:cNvGrpSpPr/>
          <p:nvPr/>
        </p:nvGrpSpPr>
        <p:grpSpPr>
          <a:xfrm>
            <a:off x="0" y="1179500"/>
            <a:ext cx="9144000" cy="4290507"/>
            <a:chOff x="0" y="1179500"/>
            <a:chExt cx="9144000" cy="4290507"/>
          </a:xfrm>
        </p:grpSpPr>
        <p:pic>
          <p:nvPicPr>
            <p:cNvPr id="15" name="Picture 14" descr="ctype_east_20120330_1932UT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025" y="1179501"/>
              <a:ext cx="4683975" cy="3450528"/>
            </a:xfrm>
            <a:prstGeom prst="rect">
              <a:avLst/>
            </a:prstGeom>
          </p:spPr>
        </p:pic>
        <p:pic>
          <p:nvPicPr>
            <p:cNvPr id="16" name="Picture 15" descr="irw_east_20120330_1932UT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9500"/>
              <a:ext cx="4683976" cy="3450529"/>
            </a:xfrm>
            <a:prstGeom prst="rect">
              <a:avLst/>
            </a:prstGeom>
          </p:spPr>
        </p:pic>
        <p:sp>
          <p:nvSpPr>
            <p:cNvPr id="7" name="Oval 6"/>
            <p:cNvSpPr/>
            <p:nvPr/>
          </p:nvSpPr>
          <p:spPr>
            <a:xfrm rot="20726026">
              <a:off x="2115643" y="2214593"/>
              <a:ext cx="1871579" cy="85629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20726026">
              <a:off x="6251833" y="2214592"/>
              <a:ext cx="1871579" cy="85629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3088105" y="2660316"/>
              <a:ext cx="1376948" cy="280969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465053" y="2767263"/>
              <a:ext cx="2526631" cy="2702744"/>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985707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smtClean="0"/>
              <a:t>Responding to Forecaster Feedback</a:t>
            </a:r>
            <a:br>
              <a:rPr lang="en-US" dirty="0" smtClean="0"/>
            </a:br>
            <a:r>
              <a:rPr lang="en-US" sz="3600" dirty="0" smtClean="0"/>
              <a:t>UW-CTC in areas thin cirrus</a:t>
            </a:r>
            <a:endParaRPr lang="en-US" sz="3600" dirty="0"/>
          </a:p>
        </p:txBody>
      </p:sp>
      <p:grpSp>
        <p:nvGrpSpPr>
          <p:cNvPr id="29" name="Group 28"/>
          <p:cNvGrpSpPr/>
          <p:nvPr/>
        </p:nvGrpSpPr>
        <p:grpSpPr>
          <a:xfrm>
            <a:off x="0" y="1179576"/>
            <a:ext cx="9144000" cy="5229452"/>
            <a:chOff x="0" y="1179576"/>
            <a:chExt cx="9144000" cy="5229452"/>
          </a:xfrm>
        </p:grpSpPr>
        <p:grpSp>
          <p:nvGrpSpPr>
            <p:cNvPr id="21" name="Group 20"/>
            <p:cNvGrpSpPr/>
            <p:nvPr/>
          </p:nvGrpSpPr>
          <p:grpSpPr>
            <a:xfrm>
              <a:off x="4462272" y="1179576"/>
              <a:ext cx="4681728" cy="3448873"/>
              <a:chOff x="4462272" y="1179576"/>
              <a:chExt cx="4681728" cy="3448873"/>
            </a:xfrm>
          </p:grpSpPr>
          <p:pic>
            <p:nvPicPr>
              <p:cNvPr id="15" name="Picture 14" descr="instctc_vodall_east_20120330_1932UT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272" y="1179576"/>
                <a:ext cx="4681728" cy="3448873"/>
              </a:xfrm>
              <a:prstGeom prst="rect">
                <a:avLst/>
              </a:prstGeom>
            </p:spPr>
          </p:pic>
          <p:sp>
            <p:nvSpPr>
              <p:cNvPr id="20" name="Rectangle 19"/>
              <p:cNvSpPr/>
              <p:nvPr/>
            </p:nvSpPr>
            <p:spPr>
              <a:xfrm>
                <a:off x="6042524" y="1179576"/>
                <a:ext cx="813816" cy="344424"/>
              </a:xfrm>
              <a:prstGeom prst="rect">
                <a:avLst/>
              </a:prstGeom>
              <a:solidFill>
                <a:srgbClr val="FAFA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descr="instctc_east_20120330_1932UT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9576"/>
              <a:ext cx="4681728" cy="3448873"/>
            </a:xfrm>
            <a:prstGeom prst="rect">
              <a:avLst/>
            </a:prstGeom>
          </p:spPr>
        </p:pic>
        <p:sp>
          <p:nvSpPr>
            <p:cNvPr id="7" name="Oval 6"/>
            <p:cNvSpPr/>
            <p:nvPr/>
          </p:nvSpPr>
          <p:spPr>
            <a:xfrm rot="20726026">
              <a:off x="2115643" y="2214593"/>
              <a:ext cx="1871579" cy="85629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20726026">
              <a:off x="6251833" y="2214592"/>
              <a:ext cx="1871579" cy="85629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89538" y="5485698"/>
              <a:ext cx="3697010" cy="923330"/>
            </a:xfrm>
            <a:prstGeom prst="rect">
              <a:avLst/>
            </a:prstGeom>
            <a:noFill/>
          </p:spPr>
          <p:txBody>
            <a:bodyPr wrap="square" rtlCol="0">
              <a:spAutoFit/>
            </a:bodyPr>
            <a:lstStyle/>
            <a:p>
              <a:pPr algn="ctr"/>
              <a:r>
                <a:rPr lang="en-US" dirty="0" smtClean="0"/>
                <a:t>Thin cirrus above developing convective line prevents detection of vertically growing convective clouds</a:t>
              </a:r>
              <a:endParaRPr lang="en-US" dirty="0"/>
            </a:p>
          </p:txBody>
        </p:sp>
        <p:cxnSp>
          <p:nvCxnSpPr>
            <p:cNvPr id="11" name="Straight Arrow Connector 10"/>
            <p:cNvCxnSpPr/>
            <p:nvPr/>
          </p:nvCxnSpPr>
          <p:spPr>
            <a:xfrm flipV="1">
              <a:off x="2499895" y="2660317"/>
              <a:ext cx="441158" cy="2809690"/>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125369" y="2660317"/>
              <a:ext cx="280736" cy="2977782"/>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89790" y="5638098"/>
              <a:ext cx="3697010" cy="646331"/>
            </a:xfrm>
            <a:prstGeom prst="rect">
              <a:avLst/>
            </a:prstGeom>
            <a:noFill/>
          </p:spPr>
          <p:txBody>
            <a:bodyPr wrap="square" rtlCol="0">
              <a:spAutoFit/>
            </a:bodyPr>
            <a:lstStyle/>
            <a:p>
              <a:pPr algn="ctr"/>
              <a:r>
                <a:rPr lang="en-US" dirty="0" smtClean="0"/>
                <a:t>Cloud optical depth increase allows cloud-top cooling rate to be used</a:t>
              </a:r>
              <a:endParaRPr lang="en-US" dirty="0"/>
            </a:p>
          </p:txBody>
        </p:sp>
      </p:grpSp>
      <p:pic>
        <p:nvPicPr>
          <p:cNvPr id="36" name="Picture 35" descr="box_avg_vod_east_20120330_1932UT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528" y="1197864"/>
            <a:ext cx="5669280" cy="4176370"/>
          </a:xfrm>
          <a:prstGeom prst="rect">
            <a:avLst/>
          </a:prstGeom>
        </p:spPr>
      </p:pic>
      <p:pic>
        <p:nvPicPr>
          <p:cNvPr id="37" name="Picture 36" descr="box_avg_vod_east_20120330_1945UT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528" y="1197864"/>
            <a:ext cx="5669280" cy="4176370"/>
          </a:xfrm>
          <a:prstGeom prst="rect">
            <a:avLst/>
          </a:prstGeom>
        </p:spPr>
      </p:pic>
      <p:pic>
        <p:nvPicPr>
          <p:cNvPr id="38" name="Picture 37" descr="box_avg_vod_east_20120330_2002UT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528" y="1197864"/>
            <a:ext cx="5669280" cy="4176370"/>
          </a:xfrm>
          <a:prstGeom prst="rect">
            <a:avLst/>
          </a:prstGeom>
        </p:spPr>
      </p:pic>
      <p:pic>
        <p:nvPicPr>
          <p:cNvPr id="32" name="Picture 31" descr="irw_east_20120330_1932UT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1916" y="1199313"/>
            <a:ext cx="5669280" cy="4176370"/>
          </a:xfrm>
          <a:prstGeom prst="rect">
            <a:avLst/>
          </a:prstGeom>
        </p:spPr>
      </p:pic>
      <p:pic>
        <p:nvPicPr>
          <p:cNvPr id="33" name="Picture 32" descr="irw_east_20120330_1945UTC.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8528" y="1197864"/>
            <a:ext cx="5669280" cy="4176370"/>
          </a:xfrm>
          <a:prstGeom prst="rect">
            <a:avLst/>
          </a:prstGeom>
        </p:spPr>
      </p:pic>
      <p:pic>
        <p:nvPicPr>
          <p:cNvPr id="34" name="Picture 33" descr="irw_east_20120330_2002UTC.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8528" y="1197864"/>
            <a:ext cx="5669280" cy="4176370"/>
          </a:xfrm>
          <a:prstGeom prst="rect">
            <a:avLst/>
          </a:prstGeom>
        </p:spPr>
      </p:pic>
      <p:sp>
        <p:nvSpPr>
          <p:cNvPr id="35" name="TextBox 34"/>
          <p:cNvSpPr txBox="1"/>
          <p:nvPr/>
        </p:nvSpPr>
        <p:spPr>
          <a:xfrm>
            <a:off x="243011" y="5376430"/>
            <a:ext cx="8593514" cy="1005840"/>
          </a:xfrm>
          <a:prstGeom prst="rect">
            <a:avLst/>
          </a:prstGeom>
          <a:solidFill>
            <a:schemeClr val="accent1">
              <a:lumMod val="60000"/>
              <a:lumOff val="40000"/>
            </a:schemeClr>
          </a:solidFill>
        </p:spPr>
        <p:txBody>
          <a:bodyPr wrap="square" rtlCol="0">
            <a:spAutoFit/>
          </a:bodyPr>
          <a:lstStyle/>
          <a:p>
            <a:r>
              <a:rPr lang="en-US" dirty="0" smtClean="0"/>
              <a:t>Note how previously developing convection was missed, but by adding cloud optical depth the developing line was diagnosed with valid </a:t>
            </a:r>
            <a:r>
              <a:rPr lang="en-US" dirty="0" smtClean="0"/>
              <a:t>UW-CTC </a:t>
            </a:r>
            <a:r>
              <a:rPr lang="en-US" dirty="0" smtClean="0"/>
              <a:t>rates.  (Development on the southwestern portion of the line was captured after 1932 UTC.)</a:t>
            </a:r>
            <a:endParaRPr lang="en-US" dirty="0"/>
          </a:p>
        </p:txBody>
      </p:sp>
    </p:spTree>
    <p:extLst>
      <p:ext uri="{BB962C8B-B14F-4D97-AF65-F5344CB8AC3E}">
        <p14:creationId xmlns:p14="http://schemas.microsoft.com/office/powerpoint/2010/main" val="3719491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type_east_20110414_1932UT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272" y="1179576"/>
            <a:ext cx="4681728" cy="3448873"/>
          </a:xfrm>
          <a:prstGeom prst="rect">
            <a:avLst/>
          </a:prstGeom>
        </p:spPr>
      </p:pic>
      <p:pic>
        <p:nvPicPr>
          <p:cNvPr id="3" name="Picture 2" descr="irw_east_20110414_1932UT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79502"/>
            <a:ext cx="4681728" cy="3448873"/>
          </a:xfrm>
          <a:prstGeom prst="rect">
            <a:avLst/>
          </a:prstGeom>
        </p:spPr>
      </p:pic>
      <p:grpSp>
        <p:nvGrpSpPr>
          <p:cNvPr id="7" name="Group 6"/>
          <p:cNvGrpSpPr/>
          <p:nvPr/>
        </p:nvGrpSpPr>
        <p:grpSpPr>
          <a:xfrm>
            <a:off x="0" y="1179576"/>
            <a:ext cx="9144000" cy="3448873"/>
            <a:chOff x="0" y="1179576"/>
            <a:chExt cx="9144000" cy="3448873"/>
          </a:xfrm>
        </p:grpSpPr>
        <p:pic>
          <p:nvPicPr>
            <p:cNvPr id="5" name="Picture 4" descr="irw_east_20110414_2010UT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79576"/>
              <a:ext cx="4681728" cy="3448873"/>
            </a:xfrm>
            <a:prstGeom prst="rect">
              <a:avLst/>
            </a:prstGeom>
          </p:spPr>
        </p:pic>
        <p:pic>
          <p:nvPicPr>
            <p:cNvPr id="6" name="Picture 5" descr="ctype_east_20110414_2010UT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2272" y="1179576"/>
              <a:ext cx="4681728" cy="3448873"/>
            </a:xfrm>
            <a:prstGeom prst="rect">
              <a:avLst/>
            </a:prstGeom>
          </p:spPr>
        </p:pic>
      </p:grpSp>
      <p:sp>
        <p:nvSpPr>
          <p:cNvPr id="2" name="Title 1"/>
          <p:cNvSpPr>
            <a:spLocks noGrp="1"/>
          </p:cNvSpPr>
          <p:nvPr>
            <p:ph type="title"/>
          </p:nvPr>
        </p:nvSpPr>
        <p:spPr>
          <a:xfrm>
            <a:off x="457200" y="36502"/>
            <a:ext cx="8229600" cy="1143000"/>
          </a:xfrm>
        </p:spPr>
        <p:txBody>
          <a:bodyPr>
            <a:normAutofit fontScale="90000"/>
          </a:bodyPr>
          <a:lstStyle/>
          <a:p>
            <a:r>
              <a:rPr lang="en-US" dirty="0" smtClean="0"/>
              <a:t>Responding to Forecaster Feedback</a:t>
            </a:r>
            <a:br>
              <a:rPr lang="en-US" dirty="0" smtClean="0"/>
            </a:br>
            <a:r>
              <a:rPr lang="en-US" sz="3600" dirty="0" smtClean="0"/>
              <a:t>UW-CTC in areas thin cirrus</a:t>
            </a:r>
            <a:endParaRPr lang="en-US" sz="3600" dirty="0"/>
          </a:p>
        </p:txBody>
      </p:sp>
      <p:sp>
        <p:nvSpPr>
          <p:cNvPr id="19" name="TextBox 18"/>
          <p:cNvSpPr txBox="1"/>
          <p:nvPr/>
        </p:nvSpPr>
        <p:spPr>
          <a:xfrm>
            <a:off x="1396358" y="5470007"/>
            <a:ext cx="6491010" cy="923330"/>
          </a:xfrm>
          <a:prstGeom prst="rect">
            <a:avLst/>
          </a:prstGeom>
          <a:noFill/>
        </p:spPr>
        <p:txBody>
          <a:bodyPr wrap="square" rtlCol="0">
            <a:spAutoFit/>
          </a:bodyPr>
          <a:lstStyle/>
          <a:p>
            <a:pPr algn="ctr"/>
            <a:r>
              <a:rPr lang="en-US" dirty="0" smtClean="0"/>
              <a:t>Thin cirrus above developing convective line prevents detection of vertically growing convective clouds; addition of cloud optical depth allows diagnosis of valid </a:t>
            </a:r>
            <a:r>
              <a:rPr lang="en-US" dirty="0" smtClean="0"/>
              <a:t>UW-CTC </a:t>
            </a:r>
            <a:r>
              <a:rPr lang="en-US" dirty="0" smtClean="0"/>
              <a:t>rates</a:t>
            </a:r>
            <a:endParaRPr lang="en-US" dirty="0"/>
          </a:p>
        </p:txBody>
      </p:sp>
      <p:sp>
        <p:nvSpPr>
          <p:cNvPr id="15" name="Oval 14"/>
          <p:cNvSpPr/>
          <p:nvPr/>
        </p:nvSpPr>
        <p:spPr>
          <a:xfrm rot="17217399">
            <a:off x="2041401" y="1971562"/>
            <a:ext cx="1049808" cy="85425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2860842" y="2767263"/>
            <a:ext cx="1604211" cy="2702745"/>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465053" y="3025343"/>
            <a:ext cx="2219158" cy="2444664"/>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rot="17217399">
            <a:off x="6399940" y="1971562"/>
            <a:ext cx="1049808" cy="85425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74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smtClean="0"/>
              <a:t>Responding to Forecaster Feedback</a:t>
            </a:r>
            <a:br>
              <a:rPr lang="en-US" dirty="0" smtClean="0"/>
            </a:br>
            <a:r>
              <a:rPr lang="en-US" sz="3600" dirty="0" smtClean="0"/>
              <a:t>UW-CTC in areas thin cirrus</a:t>
            </a:r>
            <a:endParaRPr lang="en-US" sz="3600" dirty="0"/>
          </a:p>
        </p:txBody>
      </p:sp>
      <p:sp>
        <p:nvSpPr>
          <p:cNvPr id="19" name="TextBox 18"/>
          <p:cNvSpPr txBox="1"/>
          <p:nvPr/>
        </p:nvSpPr>
        <p:spPr>
          <a:xfrm>
            <a:off x="1396358" y="5470007"/>
            <a:ext cx="6491010" cy="923330"/>
          </a:xfrm>
          <a:prstGeom prst="rect">
            <a:avLst/>
          </a:prstGeom>
          <a:noFill/>
        </p:spPr>
        <p:txBody>
          <a:bodyPr wrap="square" rtlCol="0">
            <a:spAutoFit/>
          </a:bodyPr>
          <a:lstStyle/>
          <a:p>
            <a:pPr algn="ctr"/>
            <a:r>
              <a:rPr lang="en-US" dirty="0" smtClean="0"/>
              <a:t>Thin cirrus above developing convective line prevents detection of vertically growing convective clouds; addition of cloud optical depth allows diagnosis of valid </a:t>
            </a:r>
            <a:r>
              <a:rPr lang="en-US" dirty="0" smtClean="0"/>
              <a:t>UW-CTC </a:t>
            </a:r>
            <a:r>
              <a:rPr lang="en-US" dirty="0" smtClean="0"/>
              <a:t>rates</a:t>
            </a:r>
            <a:endParaRPr lang="en-US" dirty="0"/>
          </a:p>
        </p:txBody>
      </p:sp>
      <p:pic>
        <p:nvPicPr>
          <p:cNvPr id="14" name="Picture 13" descr="instctc_east_20110414_2010UT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9576"/>
            <a:ext cx="4681728" cy="3448873"/>
          </a:xfrm>
          <a:prstGeom prst="rect">
            <a:avLst/>
          </a:prstGeom>
        </p:spPr>
      </p:pic>
      <p:pic>
        <p:nvPicPr>
          <p:cNvPr id="16" name="Picture 15" descr="instctc_vodall_east_20110414_2010UT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72" y="1179576"/>
            <a:ext cx="4681728" cy="3448873"/>
          </a:xfrm>
          <a:prstGeom prst="rect">
            <a:avLst/>
          </a:prstGeom>
        </p:spPr>
      </p:pic>
      <p:sp>
        <p:nvSpPr>
          <p:cNvPr id="22" name="Oval 21"/>
          <p:cNvSpPr/>
          <p:nvPr/>
        </p:nvSpPr>
        <p:spPr>
          <a:xfrm rot="17217399">
            <a:off x="2041401" y="1971562"/>
            <a:ext cx="1049808" cy="85425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flipV="1">
            <a:off x="2860842" y="2767263"/>
            <a:ext cx="1604211" cy="2702745"/>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465053" y="3025343"/>
            <a:ext cx="2219158" cy="2444664"/>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rot="17217399">
            <a:off x="6399940" y="1971562"/>
            <a:ext cx="1049808" cy="854252"/>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55895" y="1179576"/>
            <a:ext cx="802105" cy="304319"/>
          </a:xfrm>
          <a:prstGeom prst="rect">
            <a:avLst/>
          </a:prstGeom>
          <a:solidFill>
            <a:srgbClr val="FAFA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3867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rw_east_20110607_1832UT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9576"/>
            <a:ext cx="4681728" cy="3448873"/>
          </a:xfrm>
          <a:prstGeom prst="rect">
            <a:avLst/>
          </a:prstGeom>
        </p:spPr>
      </p:pic>
      <p:pic>
        <p:nvPicPr>
          <p:cNvPr id="6" name="Picture 5" descr="ctype_east_20110607_1832UT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72" y="1179576"/>
            <a:ext cx="4681728" cy="3448873"/>
          </a:xfrm>
          <a:prstGeom prst="rect">
            <a:avLst/>
          </a:prstGeom>
        </p:spPr>
      </p:pic>
      <p:sp>
        <p:nvSpPr>
          <p:cNvPr id="2" name="Title 1"/>
          <p:cNvSpPr>
            <a:spLocks noGrp="1"/>
          </p:cNvSpPr>
          <p:nvPr>
            <p:ph type="title"/>
          </p:nvPr>
        </p:nvSpPr>
        <p:spPr>
          <a:xfrm>
            <a:off x="457200" y="36502"/>
            <a:ext cx="8229600" cy="1143000"/>
          </a:xfrm>
        </p:spPr>
        <p:txBody>
          <a:bodyPr>
            <a:normAutofit fontScale="90000"/>
          </a:bodyPr>
          <a:lstStyle/>
          <a:p>
            <a:r>
              <a:rPr lang="en-US" dirty="0" smtClean="0"/>
              <a:t>Responding to Forecaster Feedback</a:t>
            </a:r>
            <a:br>
              <a:rPr lang="en-US" dirty="0" smtClean="0"/>
            </a:br>
            <a:r>
              <a:rPr lang="en-US" sz="3600" dirty="0" smtClean="0"/>
              <a:t>UW-CTC in areas thin cirrus</a:t>
            </a:r>
            <a:endParaRPr lang="en-US" sz="3600" dirty="0"/>
          </a:p>
        </p:txBody>
      </p:sp>
      <p:sp>
        <p:nvSpPr>
          <p:cNvPr id="19" name="TextBox 18"/>
          <p:cNvSpPr txBox="1"/>
          <p:nvPr/>
        </p:nvSpPr>
        <p:spPr>
          <a:xfrm>
            <a:off x="1396358" y="5470007"/>
            <a:ext cx="6491010" cy="923330"/>
          </a:xfrm>
          <a:prstGeom prst="rect">
            <a:avLst/>
          </a:prstGeom>
          <a:noFill/>
        </p:spPr>
        <p:txBody>
          <a:bodyPr wrap="square" rtlCol="0">
            <a:spAutoFit/>
          </a:bodyPr>
          <a:lstStyle/>
          <a:p>
            <a:pPr algn="ctr"/>
            <a:r>
              <a:rPr lang="en-US" dirty="0" smtClean="0"/>
              <a:t>Thin cirrus above developing </a:t>
            </a:r>
            <a:r>
              <a:rPr lang="en-US" dirty="0" smtClean="0"/>
              <a:t>convection prevents </a:t>
            </a:r>
            <a:r>
              <a:rPr lang="en-US" dirty="0" smtClean="0"/>
              <a:t>detection of vertically growing convective clouds; addition of cloud optical depth allows diagnosis of valid </a:t>
            </a:r>
            <a:r>
              <a:rPr lang="en-US" dirty="0" smtClean="0"/>
              <a:t>UW-CTC </a:t>
            </a:r>
            <a:r>
              <a:rPr lang="en-US" dirty="0" smtClean="0"/>
              <a:t>rates</a:t>
            </a:r>
            <a:endParaRPr lang="en-US" dirty="0"/>
          </a:p>
        </p:txBody>
      </p:sp>
      <p:sp>
        <p:nvSpPr>
          <p:cNvPr id="15" name="Oval 14"/>
          <p:cNvSpPr/>
          <p:nvPr/>
        </p:nvSpPr>
        <p:spPr>
          <a:xfrm rot="17217399">
            <a:off x="1950132" y="2521472"/>
            <a:ext cx="790410" cy="871635"/>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2352842" y="3168316"/>
            <a:ext cx="2112212" cy="2301693"/>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rot="17217399">
            <a:off x="6433900" y="2521472"/>
            <a:ext cx="790410" cy="871635"/>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4465053" y="3168316"/>
            <a:ext cx="2219158" cy="230169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43274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stctc_east_20110607_1832UT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9576"/>
            <a:ext cx="4681728" cy="3448873"/>
          </a:xfrm>
          <a:prstGeom prst="rect">
            <a:avLst/>
          </a:prstGeom>
        </p:spPr>
      </p:pic>
      <p:sp>
        <p:nvSpPr>
          <p:cNvPr id="2" name="Title 1"/>
          <p:cNvSpPr>
            <a:spLocks noGrp="1"/>
          </p:cNvSpPr>
          <p:nvPr>
            <p:ph type="title"/>
          </p:nvPr>
        </p:nvSpPr>
        <p:spPr>
          <a:xfrm>
            <a:off x="457200" y="36502"/>
            <a:ext cx="8229600" cy="1143000"/>
          </a:xfrm>
        </p:spPr>
        <p:txBody>
          <a:bodyPr>
            <a:normAutofit fontScale="90000"/>
          </a:bodyPr>
          <a:lstStyle/>
          <a:p>
            <a:r>
              <a:rPr lang="en-US" dirty="0" smtClean="0"/>
              <a:t>Responding to Forecaster Feedback</a:t>
            </a:r>
            <a:br>
              <a:rPr lang="en-US" dirty="0" smtClean="0"/>
            </a:br>
            <a:r>
              <a:rPr lang="en-US" sz="3600" dirty="0" smtClean="0"/>
              <a:t>UW-CTC in areas thin cirrus</a:t>
            </a:r>
            <a:endParaRPr lang="en-US" sz="3600" dirty="0"/>
          </a:p>
        </p:txBody>
      </p:sp>
      <p:sp>
        <p:nvSpPr>
          <p:cNvPr id="19" name="TextBox 18"/>
          <p:cNvSpPr txBox="1"/>
          <p:nvPr/>
        </p:nvSpPr>
        <p:spPr>
          <a:xfrm>
            <a:off x="1396358" y="5470007"/>
            <a:ext cx="6491010" cy="923330"/>
          </a:xfrm>
          <a:prstGeom prst="rect">
            <a:avLst/>
          </a:prstGeom>
          <a:noFill/>
        </p:spPr>
        <p:txBody>
          <a:bodyPr wrap="square" rtlCol="0">
            <a:spAutoFit/>
          </a:bodyPr>
          <a:lstStyle/>
          <a:p>
            <a:pPr algn="ctr"/>
            <a:r>
              <a:rPr lang="en-US" dirty="0" smtClean="0"/>
              <a:t>Thin cirrus above developing convection prevents detection of vertically growing convective clouds; addition of cloud optical depth allows diagnosis of valid </a:t>
            </a:r>
            <a:r>
              <a:rPr lang="en-US" dirty="0" smtClean="0"/>
              <a:t>UW-CTC </a:t>
            </a:r>
            <a:r>
              <a:rPr lang="en-US" dirty="0" smtClean="0"/>
              <a:t>rates</a:t>
            </a:r>
            <a:endParaRPr lang="en-US" dirty="0"/>
          </a:p>
        </p:txBody>
      </p:sp>
      <p:grpSp>
        <p:nvGrpSpPr>
          <p:cNvPr id="5" name="Group 4"/>
          <p:cNvGrpSpPr/>
          <p:nvPr/>
        </p:nvGrpSpPr>
        <p:grpSpPr>
          <a:xfrm>
            <a:off x="4462272" y="1179502"/>
            <a:ext cx="4681728" cy="3448873"/>
            <a:chOff x="4462272" y="1179502"/>
            <a:chExt cx="4681728" cy="3448873"/>
          </a:xfrm>
        </p:grpSpPr>
        <p:pic>
          <p:nvPicPr>
            <p:cNvPr id="4" name="Picture 3" descr="instctc_vodall_east_20110607_1832UT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272" y="1179502"/>
              <a:ext cx="4681728" cy="3448873"/>
            </a:xfrm>
            <a:prstGeom prst="rect">
              <a:avLst/>
            </a:prstGeom>
          </p:spPr>
        </p:pic>
        <p:sp>
          <p:nvSpPr>
            <p:cNvPr id="30" name="Rectangle 29"/>
            <p:cNvSpPr/>
            <p:nvPr/>
          </p:nvSpPr>
          <p:spPr>
            <a:xfrm>
              <a:off x="6042701" y="1179576"/>
              <a:ext cx="802105" cy="304319"/>
            </a:xfrm>
            <a:prstGeom prst="rect">
              <a:avLst/>
            </a:prstGeom>
            <a:solidFill>
              <a:srgbClr val="FAFA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Oval 10"/>
          <p:cNvSpPr/>
          <p:nvPr/>
        </p:nvSpPr>
        <p:spPr>
          <a:xfrm rot="17217399">
            <a:off x="1950132" y="2521472"/>
            <a:ext cx="790410" cy="871635"/>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2352842" y="3168316"/>
            <a:ext cx="2112212" cy="2301693"/>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17217399">
            <a:off x="6433900" y="2521472"/>
            <a:ext cx="790410" cy="871635"/>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4465053" y="3168316"/>
            <a:ext cx="2219158" cy="230169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0604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a:t>
            </a:r>
            <a:r>
              <a:rPr lang="en-US" dirty="0" smtClean="0"/>
              <a:t>Feedback </a:t>
            </a:r>
            <a:r>
              <a:rPr lang="en-US" sz="3600" dirty="0" smtClean="0"/>
              <a:t>Relating UW-CTC to NEXRAD</a:t>
            </a:r>
            <a:endParaRPr lang="en-US" sz="3600" dirty="0"/>
          </a:p>
        </p:txBody>
      </p:sp>
      <p:sp>
        <p:nvSpPr>
          <p:cNvPr id="7" name="TextBox 6"/>
          <p:cNvSpPr txBox="1"/>
          <p:nvPr/>
        </p:nvSpPr>
        <p:spPr>
          <a:xfrm>
            <a:off x="190500" y="1179502"/>
            <a:ext cx="8775700" cy="5262979"/>
          </a:xfrm>
          <a:prstGeom prst="rect">
            <a:avLst/>
          </a:prstGeom>
          <a:noFill/>
        </p:spPr>
        <p:txBody>
          <a:bodyPr wrap="square" rtlCol="0">
            <a:spAutoFit/>
          </a:bodyPr>
          <a:lstStyle/>
          <a:p>
            <a:pPr marL="285750" indent="-285750">
              <a:buFont typeface="Arial"/>
              <a:buChar char="•"/>
            </a:pPr>
            <a:r>
              <a:rPr lang="en-US" sz="2400" dirty="0" smtClean="0"/>
              <a:t>UW/CIMSS developed a methodology to automatically identify convective cloud-objects and track those objects from their infancy into the mature phase (Sieglaff et al., 2012)</a:t>
            </a:r>
          </a:p>
          <a:p>
            <a:pPr marL="285750" indent="-285750">
              <a:buFont typeface="Arial"/>
              <a:buChar char="•"/>
            </a:pPr>
            <a:endParaRPr lang="en-US" sz="2400" dirty="0"/>
          </a:p>
          <a:p>
            <a:pPr marL="285750" indent="-285750">
              <a:buFont typeface="Arial"/>
              <a:buChar char="•"/>
            </a:pPr>
            <a:r>
              <a:rPr lang="en-US" sz="2400" dirty="0" smtClean="0"/>
              <a:t>Utilizing the above convective cloud object-tracking methodology </a:t>
            </a:r>
            <a:r>
              <a:rPr lang="en-US" sz="2400" dirty="0" err="1" smtClean="0"/>
              <a:t>Hartung</a:t>
            </a:r>
            <a:r>
              <a:rPr lang="en-US" sz="2400" dirty="0" smtClean="0"/>
              <a:t> et al., 2012 have related UW-CTC rates to various NEXRAD fields for 34 convective events over the Central and Southern Plains</a:t>
            </a:r>
          </a:p>
          <a:p>
            <a:pPr marL="285750" indent="-285750">
              <a:buFont typeface="Arial"/>
              <a:buChar char="•"/>
            </a:pPr>
            <a:endParaRPr lang="en-US" sz="2400" dirty="0"/>
          </a:p>
          <a:p>
            <a:pPr marL="285750" indent="-285750">
              <a:buFont typeface="Arial"/>
              <a:buChar char="•"/>
            </a:pPr>
            <a:r>
              <a:rPr lang="en-US" sz="2400" b="1" dirty="0" smtClean="0"/>
              <a:t>Key objective:  Understand prognostic value of UW-CTC with future NEXRAD observations/algorithm output </a:t>
            </a:r>
          </a:p>
          <a:p>
            <a:pPr marL="742950" lvl="1" indent="-285750">
              <a:buFont typeface="Arial"/>
              <a:buChar char="•"/>
            </a:pPr>
            <a:r>
              <a:rPr lang="en-US" sz="2400" b="1" dirty="0" smtClean="0"/>
              <a:t>Can added information help increase severe thunderstorm warning lead-time?</a:t>
            </a:r>
            <a:endParaRPr lang="en-US" sz="2400" dirty="0" smtClean="0"/>
          </a:p>
          <a:p>
            <a:pPr marL="285750" indent="-285750">
              <a:buFont typeface="Arial"/>
              <a:buChar char="•"/>
            </a:pPr>
            <a:endParaRPr lang="en-US" sz="2400" dirty="0"/>
          </a:p>
        </p:txBody>
      </p:sp>
    </p:spTree>
    <p:extLst>
      <p:ext uri="{BB962C8B-B14F-4D97-AF65-F5344CB8AC3E}">
        <p14:creationId xmlns:p14="http://schemas.microsoft.com/office/powerpoint/2010/main" val="14370427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lstStyle/>
          <a:p>
            <a:r>
              <a:rPr lang="en-US" dirty="0" smtClean="0"/>
              <a:t>UW-CTC Users/History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2600" u="sng" dirty="0" smtClean="0"/>
              <a:t>History</a:t>
            </a:r>
          </a:p>
          <a:p>
            <a:r>
              <a:rPr lang="en-US" sz="2600" dirty="0" smtClean="0"/>
              <a:t>Spring 2009 initial SPC HWT evaluation</a:t>
            </a:r>
          </a:p>
          <a:p>
            <a:r>
              <a:rPr lang="en-US" sz="2600" dirty="0" smtClean="0"/>
              <a:t>Fall 2009 modifications to approach based on HWT feedback</a:t>
            </a:r>
          </a:p>
          <a:p>
            <a:r>
              <a:rPr lang="en-US" sz="2600" dirty="0" smtClean="0"/>
              <a:t>Early 2011 peer-reviewed journal article published</a:t>
            </a:r>
          </a:p>
          <a:p>
            <a:r>
              <a:rPr lang="en-US" sz="2600" dirty="0" smtClean="0"/>
              <a:t>Spring 2012 added capability to operate in thin cirrus during daytime</a:t>
            </a:r>
          </a:p>
          <a:p>
            <a:pPr marL="0" indent="0">
              <a:buNone/>
            </a:pPr>
            <a:r>
              <a:rPr lang="en-US" sz="2600" u="sng" dirty="0" smtClean="0"/>
              <a:t>Users</a:t>
            </a:r>
          </a:p>
          <a:p>
            <a:r>
              <a:rPr lang="en-US" sz="2600" dirty="0" smtClean="0"/>
              <a:t>SPC Hazardous Weather </a:t>
            </a:r>
            <a:r>
              <a:rPr lang="en-US" sz="2600" dirty="0" err="1" smtClean="0"/>
              <a:t>Testbed</a:t>
            </a:r>
            <a:r>
              <a:rPr lang="en-US" sz="2600" dirty="0" smtClean="0"/>
              <a:t> (2009-2012)</a:t>
            </a:r>
          </a:p>
          <a:p>
            <a:r>
              <a:rPr lang="en-US" sz="2600" dirty="0" smtClean="0"/>
              <a:t>Local NWS MKX WFO GOES-R PG </a:t>
            </a:r>
            <a:r>
              <a:rPr lang="en-US" sz="2600" dirty="0" err="1" smtClean="0"/>
              <a:t>Testbed</a:t>
            </a:r>
            <a:r>
              <a:rPr lang="en-US" sz="2600" dirty="0" smtClean="0"/>
              <a:t> (2009-2012)</a:t>
            </a:r>
          </a:p>
          <a:p>
            <a:r>
              <a:rPr lang="en-US" sz="2600" dirty="0" smtClean="0"/>
              <a:t>9 total NWS WFOs receiving UW-CTC products (since 2009) from eastern, central, and western regions</a:t>
            </a:r>
            <a:endParaRPr lang="en-US" sz="2600" dirty="0"/>
          </a:p>
        </p:txBody>
      </p:sp>
    </p:spTree>
    <p:extLst>
      <p:ext uri="{BB962C8B-B14F-4D97-AF65-F5344CB8AC3E}">
        <p14:creationId xmlns:p14="http://schemas.microsoft.com/office/powerpoint/2010/main" val="37678771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a:t>
            </a:r>
            <a:r>
              <a:rPr lang="en-US" dirty="0" smtClean="0"/>
              <a:t>Feedback </a:t>
            </a:r>
            <a:r>
              <a:rPr lang="en-US" sz="3600" dirty="0" smtClean="0"/>
              <a:t>Relating UW-CTC to NEXRAD</a:t>
            </a:r>
            <a:endParaRPr lang="en-US" sz="3600" dirty="0"/>
          </a:p>
        </p:txBody>
      </p:sp>
      <p:pic>
        <p:nvPicPr>
          <p:cNvPr id="3" name="Picture 2" descr="sieglaffetal_figure7.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79502"/>
            <a:ext cx="4377576" cy="2154409"/>
          </a:xfrm>
          <a:prstGeom prst="rect">
            <a:avLst/>
          </a:prstGeom>
        </p:spPr>
      </p:pic>
      <p:pic>
        <p:nvPicPr>
          <p:cNvPr id="4" name="Picture 3" descr="sieglaffetal_figure8.tif"/>
          <p:cNvPicPr>
            <a:picLocks noChangeAspect="1"/>
          </p:cNvPicPr>
          <p:nvPr/>
        </p:nvPicPr>
        <p:blipFill rotWithShape="1">
          <a:blip r:embed="rId4">
            <a:extLst>
              <a:ext uri="{28A0092B-C50C-407E-A947-70E740481C1C}">
                <a14:useLocalDpi xmlns:a14="http://schemas.microsoft.com/office/drawing/2010/main" val="0"/>
              </a:ext>
            </a:extLst>
          </a:blip>
          <a:srcRect t="-2" b="51372"/>
          <a:stretch/>
        </p:blipFill>
        <p:spPr>
          <a:xfrm>
            <a:off x="4371094" y="1179501"/>
            <a:ext cx="4780298" cy="2166177"/>
          </a:xfrm>
          <a:prstGeom prst="rect">
            <a:avLst/>
          </a:prstGeom>
        </p:spPr>
      </p:pic>
      <p:sp>
        <p:nvSpPr>
          <p:cNvPr id="5" name="TextBox 4"/>
          <p:cNvSpPr txBox="1"/>
          <p:nvPr/>
        </p:nvSpPr>
        <p:spPr>
          <a:xfrm>
            <a:off x="132282" y="3624966"/>
            <a:ext cx="8836444" cy="3416320"/>
          </a:xfrm>
          <a:prstGeom prst="rect">
            <a:avLst/>
          </a:prstGeom>
          <a:noFill/>
        </p:spPr>
        <p:txBody>
          <a:bodyPr wrap="square" rtlCol="0">
            <a:spAutoFit/>
          </a:bodyPr>
          <a:lstStyle/>
          <a:p>
            <a:r>
              <a:rPr lang="en-US" dirty="0" smtClean="0"/>
              <a:t>An </a:t>
            </a:r>
            <a:r>
              <a:rPr lang="en-US" dirty="0"/>
              <a:t>e</a:t>
            </a:r>
            <a:r>
              <a:rPr lang="en-US" dirty="0" smtClean="0"/>
              <a:t>xample of the cloud object creation, tracking, and data fusing capability.  The time above contains convective clouds at various stages of convective life cycle created from GOES infrared window top of troposphere emissivity (left).  Corresponding cloud objects are outlined in gray atop the NEXRAD composite reflectivity and those cloud objects are color shaded by maximum reflectivity (right).</a:t>
            </a:r>
          </a:p>
          <a:p>
            <a:endParaRPr lang="en-US" dirty="0"/>
          </a:p>
          <a:p>
            <a:r>
              <a:rPr lang="en-US" dirty="0" smtClean="0"/>
              <a:t>The cloud objects are tracked through time and space from their infancy (very small objects) into the mature phase (hundreds of GOES IR pixels).  By associating a unique ID with each cloud object it is possible to track the evolution of multiple data fields specific to each object (for example UWCTC rate, various NEXRAD fields, NLDN, NWP data, etc.)</a:t>
            </a:r>
          </a:p>
          <a:p>
            <a:endParaRPr lang="en-US" dirty="0"/>
          </a:p>
          <a:p>
            <a:endParaRPr lang="en-US" dirty="0"/>
          </a:p>
        </p:txBody>
      </p:sp>
    </p:spTree>
    <p:extLst>
      <p:ext uri="{BB962C8B-B14F-4D97-AF65-F5344CB8AC3E}">
        <p14:creationId xmlns:p14="http://schemas.microsoft.com/office/powerpoint/2010/main" val="38199298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Feedback </a:t>
            </a:r>
            <a:r>
              <a:rPr lang="en-US" sz="3600" dirty="0"/>
              <a:t>Relating UW-CTC to NEXRAD</a:t>
            </a:r>
            <a:endParaRPr lang="en-US" dirty="0"/>
          </a:p>
        </p:txBody>
      </p:sp>
      <p:pic>
        <p:nvPicPr>
          <p:cNvPr id="5" name="Picture 4" descr="hartungetal_figure3.tiff"/>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5093466" y="1226179"/>
            <a:ext cx="4050534" cy="3182023"/>
          </a:xfrm>
          <a:prstGeom prst="rect">
            <a:avLst/>
          </a:prstGeom>
        </p:spPr>
      </p:pic>
      <p:sp>
        <p:nvSpPr>
          <p:cNvPr id="7" name="TextBox 6"/>
          <p:cNvSpPr txBox="1"/>
          <p:nvPr/>
        </p:nvSpPr>
        <p:spPr>
          <a:xfrm>
            <a:off x="0" y="1179502"/>
            <a:ext cx="4927600" cy="5632310"/>
          </a:xfrm>
          <a:prstGeom prst="rect">
            <a:avLst/>
          </a:prstGeom>
          <a:noFill/>
        </p:spPr>
        <p:txBody>
          <a:bodyPr wrap="square" rtlCol="0">
            <a:spAutoFit/>
          </a:bodyPr>
          <a:lstStyle/>
          <a:p>
            <a:pPr marL="285750" indent="-285750">
              <a:buFont typeface="Arial"/>
              <a:buChar char="•"/>
            </a:pPr>
            <a:r>
              <a:rPr lang="en-US" sz="2400" dirty="0" smtClean="0"/>
              <a:t>Analysis grouped UW-CTC rates into three bins; weak, moderate, and strong</a:t>
            </a:r>
          </a:p>
          <a:p>
            <a:pPr marL="285750" indent="-285750">
              <a:buFont typeface="Arial"/>
              <a:buChar char="•"/>
            </a:pPr>
            <a:endParaRPr lang="en-US" sz="2400" dirty="0" smtClean="0"/>
          </a:p>
          <a:p>
            <a:pPr marL="285750" indent="-285750">
              <a:buFont typeface="Arial"/>
              <a:buChar char="•"/>
            </a:pPr>
            <a:r>
              <a:rPr lang="en-US" sz="2400" dirty="0" smtClean="0"/>
              <a:t>Red line indicates median value of each UW-CTC bin, blue box represents 25</a:t>
            </a:r>
            <a:r>
              <a:rPr lang="en-US" sz="2400" baseline="30000" dirty="0" smtClean="0"/>
              <a:t>th</a:t>
            </a:r>
            <a:r>
              <a:rPr lang="en-US" sz="2400" dirty="0" smtClean="0"/>
              <a:t> and 75</a:t>
            </a:r>
            <a:r>
              <a:rPr lang="en-US" sz="2400" baseline="30000" dirty="0" smtClean="0"/>
              <a:t>th</a:t>
            </a:r>
            <a:r>
              <a:rPr lang="en-US" sz="2400" dirty="0" smtClean="0"/>
              <a:t> percentiles of the data, and whiskers correspond to 1σ values of each bin</a:t>
            </a:r>
          </a:p>
          <a:p>
            <a:pPr marL="285750" indent="-285750">
              <a:buFont typeface="Arial"/>
              <a:buChar char="•"/>
            </a:pPr>
            <a:endParaRPr lang="en-US" sz="2400" dirty="0"/>
          </a:p>
          <a:p>
            <a:pPr marL="285750" indent="-285750">
              <a:buFont typeface="Arial"/>
              <a:buChar char="•"/>
            </a:pPr>
            <a:r>
              <a:rPr lang="en-US" sz="2400" dirty="0" smtClean="0"/>
              <a:t>Lack of overlap of notches in the blue boxes between each UW-CTC bin indicates the medians are statistically different to the 95% confidence level</a:t>
            </a:r>
          </a:p>
        </p:txBody>
      </p:sp>
      <p:sp>
        <p:nvSpPr>
          <p:cNvPr id="3" name="TextBox 2"/>
          <p:cNvSpPr txBox="1"/>
          <p:nvPr/>
        </p:nvSpPr>
        <p:spPr>
          <a:xfrm>
            <a:off x="5093466" y="4665579"/>
            <a:ext cx="3943587" cy="923330"/>
          </a:xfrm>
          <a:prstGeom prst="rect">
            <a:avLst/>
          </a:prstGeom>
          <a:noFill/>
        </p:spPr>
        <p:txBody>
          <a:bodyPr wrap="square" rtlCol="0">
            <a:spAutoFit/>
          </a:bodyPr>
          <a:lstStyle/>
          <a:p>
            <a:r>
              <a:rPr lang="en-US" dirty="0" smtClean="0"/>
              <a:t>Weak                  Moderate         Strong</a:t>
            </a:r>
          </a:p>
          <a:p>
            <a:r>
              <a:rPr lang="en-US" dirty="0" smtClean="0"/>
              <a:t>UW-CTC</a:t>
            </a:r>
            <a:r>
              <a:rPr lang="en-US" dirty="0" smtClean="0"/>
              <a:t>		     </a:t>
            </a:r>
            <a:r>
              <a:rPr lang="en-US" dirty="0" smtClean="0"/>
              <a:t>UW-CTC          UW-CTC</a:t>
            </a:r>
            <a:endParaRPr lang="en-US" dirty="0" smtClean="0"/>
          </a:p>
          <a:p>
            <a:r>
              <a:rPr lang="en-US" dirty="0"/>
              <a:t> </a:t>
            </a:r>
            <a:r>
              <a:rPr lang="en-US" dirty="0" smtClean="0"/>
              <a:t>&gt; -10 K	    -10 &gt;= CTC &gt; -20        &lt;= -20</a:t>
            </a:r>
            <a:endParaRPr lang="en-US" dirty="0"/>
          </a:p>
        </p:txBody>
      </p:sp>
      <p:cxnSp>
        <p:nvCxnSpPr>
          <p:cNvPr id="8" name="Straight Arrow Connector 7"/>
          <p:cNvCxnSpPr/>
          <p:nvPr/>
        </p:nvCxnSpPr>
        <p:spPr>
          <a:xfrm flipV="1">
            <a:off x="5882105" y="3368842"/>
            <a:ext cx="120316" cy="129673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090611" y="3021263"/>
            <a:ext cx="0" cy="164431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320505" y="3141579"/>
            <a:ext cx="0" cy="152400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6685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Feedback </a:t>
            </a:r>
            <a:r>
              <a:rPr lang="en-US" sz="3600" dirty="0"/>
              <a:t>Relating UW-CTC to NEXRAD</a:t>
            </a:r>
            <a:endParaRPr lang="en-US" dirty="0"/>
          </a:p>
        </p:txBody>
      </p:sp>
      <p:pic>
        <p:nvPicPr>
          <p:cNvPr id="5" name="Picture 4" descr="hartungetal_figure3.tiff"/>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5093466" y="1226179"/>
            <a:ext cx="4050534" cy="3182023"/>
          </a:xfrm>
          <a:prstGeom prst="rect">
            <a:avLst/>
          </a:prstGeom>
        </p:spPr>
      </p:pic>
      <p:sp>
        <p:nvSpPr>
          <p:cNvPr id="7" name="TextBox 6"/>
          <p:cNvSpPr txBox="1"/>
          <p:nvPr/>
        </p:nvSpPr>
        <p:spPr>
          <a:xfrm>
            <a:off x="0" y="1179502"/>
            <a:ext cx="5093466" cy="4524315"/>
          </a:xfrm>
          <a:prstGeom prst="rect">
            <a:avLst/>
          </a:prstGeom>
          <a:noFill/>
        </p:spPr>
        <p:txBody>
          <a:bodyPr wrap="square" rtlCol="0">
            <a:spAutoFit/>
          </a:bodyPr>
          <a:lstStyle/>
          <a:p>
            <a:pPr marL="342900" indent="-342900">
              <a:buFont typeface="Arial"/>
              <a:buChar char="•"/>
            </a:pPr>
            <a:r>
              <a:rPr lang="en-US" sz="2400" dirty="0" smtClean="0"/>
              <a:t>Stronger UW-CTC rates correlates to higher composite reflectivity when compared to weaker UW-CTC rates</a:t>
            </a:r>
          </a:p>
          <a:p>
            <a:pPr marL="742950" lvl="1" indent="-285750">
              <a:buFont typeface="Arial"/>
              <a:buChar char="•"/>
            </a:pPr>
            <a:r>
              <a:rPr lang="en-US" dirty="0" smtClean="0"/>
              <a:t>Weak </a:t>
            </a:r>
            <a:r>
              <a:rPr lang="en-US" dirty="0" smtClean="0"/>
              <a:t>UW-CTC </a:t>
            </a:r>
            <a:r>
              <a:rPr lang="en-US" dirty="0" smtClean="0"/>
              <a:t>Median Composite : 45 dBZ</a:t>
            </a:r>
          </a:p>
          <a:p>
            <a:pPr marL="742950" lvl="1" indent="-285750">
              <a:buFont typeface="Arial"/>
              <a:buChar char="•"/>
            </a:pPr>
            <a:r>
              <a:rPr lang="en-US" dirty="0" smtClean="0"/>
              <a:t>Mod. </a:t>
            </a:r>
            <a:r>
              <a:rPr lang="en-US" dirty="0" smtClean="0"/>
              <a:t>UW-CTC </a:t>
            </a:r>
            <a:r>
              <a:rPr lang="en-US" dirty="0"/>
              <a:t>Median Composite : </a:t>
            </a:r>
            <a:r>
              <a:rPr lang="en-US" dirty="0" smtClean="0"/>
              <a:t>50 </a:t>
            </a:r>
            <a:r>
              <a:rPr lang="en-US" dirty="0"/>
              <a:t>dBZ</a:t>
            </a:r>
          </a:p>
          <a:p>
            <a:pPr marL="742950" lvl="1" indent="-285750">
              <a:buFont typeface="Arial"/>
              <a:buChar char="•"/>
            </a:pPr>
            <a:r>
              <a:rPr lang="en-US" dirty="0" smtClean="0"/>
              <a:t>Strong </a:t>
            </a:r>
            <a:r>
              <a:rPr lang="en-US" dirty="0" smtClean="0"/>
              <a:t>UW-CTC </a:t>
            </a:r>
            <a:r>
              <a:rPr lang="en-US" dirty="0"/>
              <a:t>Median Composite : </a:t>
            </a:r>
            <a:r>
              <a:rPr lang="en-US" dirty="0" smtClean="0"/>
              <a:t>55 dBZ</a:t>
            </a:r>
          </a:p>
          <a:p>
            <a:pPr marL="742950" lvl="1" indent="-285750">
              <a:buFont typeface="Arial"/>
              <a:buChar char="•"/>
            </a:pPr>
            <a:endParaRPr lang="en-US" dirty="0"/>
          </a:p>
          <a:p>
            <a:pPr marL="285750" indent="-285750">
              <a:buFont typeface="Arial"/>
              <a:buChar char="•"/>
            </a:pPr>
            <a:r>
              <a:rPr lang="en-US" sz="2400" dirty="0" smtClean="0"/>
              <a:t>Strongest UW-CTC rates have strongest 1σ composite reflectivity (70 dBZ)</a:t>
            </a:r>
          </a:p>
          <a:p>
            <a:pPr marL="285750" indent="-285750">
              <a:buFont typeface="Arial"/>
              <a:buChar char="•"/>
            </a:pPr>
            <a:endParaRPr lang="en-US" sz="2400" dirty="0"/>
          </a:p>
          <a:p>
            <a:pPr marL="285750" indent="-285750">
              <a:buFont typeface="Arial"/>
              <a:buChar char="•"/>
            </a:pPr>
            <a:r>
              <a:rPr lang="en-US" sz="2400" dirty="0" smtClean="0"/>
              <a:t>False alarm rate decreases with stronger UW-CTC rates (not shown)</a:t>
            </a:r>
            <a:endParaRPr lang="en-US" sz="2400" dirty="0"/>
          </a:p>
        </p:txBody>
      </p:sp>
      <p:sp>
        <p:nvSpPr>
          <p:cNvPr id="3" name="TextBox 2"/>
          <p:cNvSpPr txBox="1"/>
          <p:nvPr/>
        </p:nvSpPr>
        <p:spPr>
          <a:xfrm>
            <a:off x="5093466" y="4665579"/>
            <a:ext cx="3943587" cy="923330"/>
          </a:xfrm>
          <a:prstGeom prst="rect">
            <a:avLst/>
          </a:prstGeom>
          <a:noFill/>
        </p:spPr>
        <p:txBody>
          <a:bodyPr wrap="square" rtlCol="0">
            <a:spAutoFit/>
          </a:bodyPr>
          <a:lstStyle/>
          <a:p>
            <a:r>
              <a:rPr lang="en-US" dirty="0" smtClean="0"/>
              <a:t>Weak                  Moderate         Strong</a:t>
            </a:r>
          </a:p>
          <a:p>
            <a:r>
              <a:rPr lang="en-US" dirty="0" smtClean="0"/>
              <a:t>UW-CTC</a:t>
            </a:r>
            <a:r>
              <a:rPr lang="en-US" dirty="0" smtClean="0"/>
              <a:t>		     </a:t>
            </a:r>
            <a:r>
              <a:rPr lang="en-US" dirty="0" smtClean="0"/>
              <a:t>UW-CTC          UW-CTC</a:t>
            </a:r>
            <a:endParaRPr lang="en-US" dirty="0" smtClean="0"/>
          </a:p>
          <a:p>
            <a:r>
              <a:rPr lang="en-US" dirty="0"/>
              <a:t> </a:t>
            </a:r>
            <a:r>
              <a:rPr lang="en-US" dirty="0" smtClean="0"/>
              <a:t>&gt; -10 K	    -10 &gt;= CTC &gt; -20        &lt;= -20</a:t>
            </a:r>
            <a:endParaRPr lang="en-US" dirty="0"/>
          </a:p>
        </p:txBody>
      </p:sp>
      <p:cxnSp>
        <p:nvCxnSpPr>
          <p:cNvPr id="8" name="Straight Arrow Connector 7"/>
          <p:cNvCxnSpPr/>
          <p:nvPr/>
        </p:nvCxnSpPr>
        <p:spPr>
          <a:xfrm flipV="1">
            <a:off x="5882105" y="3368842"/>
            <a:ext cx="120316" cy="129673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090611" y="3021263"/>
            <a:ext cx="0" cy="164431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320505" y="3141579"/>
            <a:ext cx="0" cy="1524001"/>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87492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Feedback </a:t>
            </a:r>
            <a:r>
              <a:rPr lang="en-US" sz="3600" dirty="0"/>
              <a:t>Relating UW-CTC to NEXRAD</a:t>
            </a:r>
            <a:endParaRPr lang="en-US" dirty="0"/>
          </a:p>
        </p:txBody>
      </p:sp>
      <p:pic>
        <p:nvPicPr>
          <p:cNvPr id="6" name="Picture 5" descr="hartungetal_figure4.tif"/>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5093466" y="1152766"/>
            <a:ext cx="4050534" cy="2829906"/>
          </a:xfrm>
          <a:prstGeom prst="rect">
            <a:avLst/>
          </a:prstGeom>
        </p:spPr>
      </p:pic>
      <p:sp>
        <p:nvSpPr>
          <p:cNvPr id="7" name="TextBox 6"/>
          <p:cNvSpPr txBox="1"/>
          <p:nvPr/>
        </p:nvSpPr>
        <p:spPr>
          <a:xfrm>
            <a:off x="190500" y="1179502"/>
            <a:ext cx="4737100" cy="5509199"/>
          </a:xfrm>
          <a:prstGeom prst="rect">
            <a:avLst/>
          </a:prstGeom>
          <a:noFill/>
        </p:spPr>
        <p:txBody>
          <a:bodyPr wrap="square" rtlCol="0">
            <a:spAutoFit/>
          </a:bodyPr>
          <a:lstStyle/>
          <a:p>
            <a:pPr marL="285750" indent="-285750">
              <a:buFont typeface="Arial"/>
              <a:buChar char="•"/>
            </a:pPr>
            <a:r>
              <a:rPr lang="en-US" sz="2200" dirty="0" smtClean="0"/>
              <a:t>Median lead-time of maximum UW-CTC rate versus composite reflectivity thresholds</a:t>
            </a:r>
          </a:p>
          <a:p>
            <a:pPr marL="742950" lvl="1" indent="-285750">
              <a:buFont typeface="Arial"/>
              <a:buChar char="•"/>
            </a:pPr>
            <a:r>
              <a:rPr lang="en-US" sz="2200" dirty="0" smtClean="0"/>
              <a:t>~10 min median lead-time for 30 </a:t>
            </a:r>
            <a:r>
              <a:rPr lang="en-US" sz="2200" dirty="0" smtClean="0">
                <a:sym typeface="Wingdings"/>
              </a:rPr>
              <a:t> 50 dBZ; then rapid increase of lead-time</a:t>
            </a:r>
          </a:p>
          <a:p>
            <a:pPr marL="1200150" lvl="2" indent="-285750">
              <a:buFont typeface="Arial"/>
              <a:buChar char="•"/>
            </a:pPr>
            <a:r>
              <a:rPr lang="en-US" sz="2200" dirty="0" smtClean="0">
                <a:sym typeface="Wingdings"/>
              </a:rPr>
              <a:t>55 dBZ: ~15 min</a:t>
            </a:r>
          </a:p>
          <a:p>
            <a:pPr marL="1200150" lvl="2" indent="-285750">
              <a:buFont typeface="Arial"/>
              <a:buChar char="•"/>
            </a:pPr>
            <a:r>
              <a:rPr lang="en-US" sz="2200" dirty="0" smtClean="0">
                <a:sym typeface="Wingdings"/>
              </a:rPr>
              <a:t>60 dBZ: ~25 min</a:t>
            </a:r>
          </a:p>
          <a:p>
            <a:pPr marL="1200150" lvl="2" indent="-285750">
              <a:buFont typeface="Arial"/>
              <a:buChar char="•"/>
            </a:pPr>
            <a:r>
              <a:rPr lang="en-US" sz="2200" dirty="0" smtClean="0">
                <a:sym typeface="Wingdings"/>
              </a:rPr>
              <a:t>65+ dBZ: 60+ min</a:t>
            </a:r>
          </a:p>
          <a:p>
            <a:pPr marL="285750" indent="-285750">
              <a:buFont typeface="Arial"/>
              <a:buChar char="•"/>
            </a:pPr>
            <a:r>
              <a:rPr lang="en-US" sz="2200" dirty="0" smtClean="0">
                <a:sym typeface="Wingdings"/>
              </a:rPr>
              <a:t>Distribution of 35 and 60 dBZ shows the spread (negative lead-times are largely due to larger temporal gaps of satellite data compared to NEXRAD; e.g.-satellite scans at 1902 and 1915 UTC, NEXRAD might observe at 1900, 1905, 1910, 1915 UTC)</a:t>
            </a:r>
          </a:p>
        </p:txBody>
      </p:sp>
      <p:pic>
        <p:nvPicPr>
          <p:cNvPr id="3" name="Picture 2" descr="hartungetal_figure4.tif"/>
          <p:cNvPicPr>
            <a:picLocks noChangeAspect="1"/>
          </p:cNvPicPr>
          <p:nvPr/>
        </p:nvPicPr>
        <p:blipFill rotWithShape="1">
          <a:blip r:embed="rId2">
            <a:extLst>
              <a:ext uri="{28A0092B-C50C-407E-A947-70E740481C1C}">
                <a14:useLocalDpi xmlns:a14="http://schemas.microsoft.com/office/drawing/2010/main" val="0"/>
              </a:ext>
            </a:extLst>
          </a:blip>
          <a:srcRect l="5" r="49994"/>
          <a:stretch/>
        </p:blipFill>
        <p:spPr>
          <a:xfrm>
            <a:off x="5106740" y="4010530"/>
            <a:ext cx="4037259" cy="2862000"/>
          </a:xfrm>
          <a:prstGeom prst="rect">
            <a:avLst/>
          </a:prstGeom>
        </p:spPr>
      </p:pic>
    </p:spTree>
    <p:extLst>
      <p:ext uri="{BB962C8B-B14F-4D97-AF65-F5344CB8AC3E}">
        <p14:creationId xmlns:p14="http://schemas.microsoft.com/office/powerpoint/2010/main" val="17834795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Feedback </a:t>
            </a:r>
            <a:r>
              <a:rPr lang="en-US" sz="3600" dirty="0"/>
              <a:t>Relating UW-CTC to NEXRAD</a:t>
            </a:r>
            <a:endParaRPr lang="en-US" dirty="0"/>
          </a:p>
        </p:txBody>
      </p:sp>
      <p:sp>
        <p:nvSpPr>
          <p:cNvPr id="7" name="TextBox 6"/>
          <p:cNvSpPr txBox="1"/>
          <p:nvPr/>
        </p:nvSpPr>
        <p:spPr>
          <a:xfrm>
            <a:off x="0" y="1179502"/>
            <a:ext cx="9023684" cy="5232201"/>
          </a:xfrm>
          <a:prstGeom prst="rect">
            <a:avLst/>
          </a:prstGeom>
          <a:noFill/>
        </p:spPr>
        <p:txBody>
          <a:bodyPr wrap="square" rtlCol="0">
            <a:spAutoFit/>
          </a:bodyPr>
          <a:lstStyle/>
          <a:p>
            <a:pPr marL="285750" indent="-285750">
              <a:buFont typeface="Arial"/>
              <a:buChar char="•"/>
            </a:pPr>
            <a:r>
              <a:rPr lang="en-US" sz="2400" dirty="0" smtClean="0"/>
              <a:t>Similar analysis for reflectivity at -10°</a:t>
            </a:r>
            <a:r>
              <a:rPr lang="en-US" sz="2400" baseline="30000" dirty="0" smtClean="0"/>
              <a:t>C</a:t>
            </a:r>
            <a:r>
              <a:rPr lang="en-US" sz="2400" dirty="0" smtClean="0"/>
              <a:t> (REF</a:t>
            </a:r>
            <a:r>
              <a:rPr lang="en-US" sz="2400" baseline="-25000" dirty="0" smtClean="0"/>
              <a:t>-10</a:t>
            </a:r>
            <a:r>
              <a:rPr lang="en-US" sz="2400" dirty="0" smtClean="0"/>
              <a:t>) isotherm</a:t>
            </a:r>
          </a:p>
          <a:p>
            <a:pPr marL="285750" indent="-285750">
              <a:buFont typeface="Arial"/>
              <a:buChar char="•"/>
            </a:pPr>
            <a:endParaRPr lang="en-US" sz="2400" dirty="0" smtClean="0"/>
          </a:p>
          <a:p>
            <a:pPr marL="285750" indent="-285750">
              <a:buFont typeface="Arial"/>
              <a:buChar char="•"/>
            </a:pPr>
            <a:r>
              <a:rPr lang="en-US" sz="2400" dirty="0" smtClean="0"/>
              <a:t>POD for various REF</a:t>
            </a:r>
            <a:r>
              <a:rPr lang="en-US" sz="2400" baseline="-25000" dirty="0" smtClean="0"/>
              <a:t>-10</a:t>
            </a:r>
            <a:r>
              <a:rPr lang="en-US" sz="2400" dirty="0" smtClean="0"/>
              <a:t> thresholds:</a:t>
            </a:r>
          </a:p>
          <a:p>
            <a:pPr lvl="1"/>
            <a:r>
              <a:rPr lang="en-US" sz="2400" dirty="0" smtClean="0"/>
              <a:t>35 dBZ:   0.25</a:t>
            </a:r>
          </a:p>
          <a:p>
            <a:pPr lvl="1"/>
            <a:r>
              <a:rPr lang="en-US" sz="2400" dirty="0" smtClean="0"/>
              <a:t>45 dBZ:   0.40</a:t>
            </a:r>
          </a:p>
          <a:p>
            <a:pPr lvl="1"/>
            <a:r>
              <a:rPr lang="en-US" sz="2400" dirty="0" smtClean="0"/>
              <a:t>55 dBZ:   0.57</a:t>
            </a:r>
          </a:p>
          <a:p>
            <a:pPr lvl="1"/>
            <a:r>
              <a:rPr lang="en-US" sz="2400" dirty="0" smtClean="0"/>
              <a:t>65+ dBZ: 0.65</a:t>
            </a:r>
          </a:p>
          <a:p>
            <a:pPr lvl="1"/>
            <a:endParaRPr lang="en-US" sz="2200" dirty="0" smtClean="0"/>
          </a:p>
          <a:p>
            <a:pPr marL="285750" lvl="1" indent="-285750">
              <a:buFont typeface="Arial"/>
              <a:buChar char="•"/>
            </a:pPr>
            <a:r>
              <a:rPr lang="en-US" sz="2400" dirty="0"/>
              <a:t>Conservative design of UW-CTC algorithm means some moderate reflectivity towers will be missed, but the intense cores are most likely to be successfully hit</a:t>
            </a:r>
          </a:p>
          <a:p>
            <a:endParaRPr lang="en-US" sz="2400" dirty="0" smtClean="0"/>
          </a:p>
          <a:p>
            <a:pPr marL="285750" indent="-285750">
              <a:buFont typeface="Arial"/>
              <a:buChar char="•"/>
            </a:pPr>
            <a:r>
              <a:rPr lang="en-US" sz="2400" dirty="0" smtClean="0"/>
              <a:t>Like composite reflectivity, false </a:t>
            </a:r>
            <a:r>
              <a:rPr lang="en-US" sz="2400" dirty="0"/>
              <a:t>alarm rate decreases with stronger UW-CTC rates </a:t>
            </a:r>
            <a:r>
              <a:rPr lang="en-US" sz="2400" dirty="0" smtClean="0"/>
              <a:t>for all reflectivity thresholds</a:t>
            </a:r>
            <a:endParaRPr lang="en-US" sz="2400" dirty="0"/>
          </a:p>
        </p:txBody>
      </p:sp>
    </p:spTree>
    <p:extLst>
      <p:ext uri="{BB962C8B-B14F-4D97-AF65-F5344CB8AC3E}">
        <p14:creationId xmlns:p14="http://schemas.microsoft.com/office/powerpoint/2010/main" val="16913328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Feedback </a:t>
            </a:r>
            <a:r>
              <a:rPr lang="en-US" sz="3600" dirty="0"/>
              <a:t>Relating UW-CTC to NEXRAD</a:t>
            </a:r>
            <a:endParaRPr lang="en-US" dirty="0"/>
          </a:p>
        </p:txBody>
      </p:sp>
      <p:sp>
        <p:nvSpPr>
          <p:cNvPr id="7" name="TextBox 6"/>
          <p:cNvSpPr txBox="1"/>
          <p:nvPr/>
        </p:nvSpPr>
        <p:spPr>
          <a:xfrm>
            <a:off x="0" y="1116002"/>
            <a:ext cx="4927600" cy="5601533"/>
          </a:xfrm>
          <a:prstGeom prst="rect">
            <a:avLst/>
          </a:prstGeom>
          <a:noFill/>
        </p:spPr>
        <p:txBody>
          <a:bodyPr wrap="square" rtlCol="0">
            <a:spAutoFit/>
          </a:bodyPr>
          <a:lstStyle/>
          <a:p>
            <a:pPr marL="342900" indent="-342900">
              <a:buFont typeface="Arial"/>
              <a:buChar char="•"/>
            </a:pPr>
            <a:r>
              <a:rPr lang="en-US" sz="2400" dirty="0"/>
              <a:t>Stronger UW-CTC rates correlates to higher </a:t>
            </a:r>
            <a:r>
              <a:rPr lang="en-US" sz="2400" dirty="0" smtClean="0"/>
              <a:t>MESH (maximum expected hail size) when </a:t>
            </a:r>
            <a:r>
              <a:rPr lang="en-US" sz="2400" dirty="0"/>
              <a:t>compared to weaker UW-CTC rates</a:t>
            </a:r>
          </a:p>
          <a:p>
            <a:pPr marL="742950" lvl="1" indent="-285750">
              <a:buFont typeface="Arial"/>
              <a:buChar char="•"/>
            </a:pPr>
            <a:r>
              <a:rPr lang="en-US" dirty="0"/>
              <a:t>Weak </a:t>
            </a:r>
            <a:r>
              <a:rPr lang="en-US" dirty="0" smtClean="0"/>
              <a:t>UW-CTC </a:t>
            </a:r>
            <a:r>
              <a:rPr lang="en-US" dirty="0"/>
              <a:t>Median </a:t>
            </a:r>
            <a:r>
              <a:rPr lang="en-US" dirty="0" smtClean="0"/>
              <a:t>MESH </a:t>
            </a:r>
            <a:r>
              <a:rPr lang="en-US" dirty="0"/>
              <a:t>: </a:t>
            </a:r>
            <a:r>
              <a:rPr lang="en-US" dirty="0" smtClean="0"/>
              <a:t>0.63”</a:t>
            </a:r>
            <a:endParaRPr lang="en-US" dirty="0"/>
          </a:p>
          <a:p>
            <a:pPr marL="742950" lvl="1" indent="-285750">
              <a:buFont typeface="Arial"/>
              <a:buChar char="•"/>
            </a:pPr>
            <a:r>
              <a:rPr lang="en-US" dirty="0"/>
              <a:t>Mod. </a:t>
            </a:r>
            <a:r>
              <a:rPr lang="en-US" dirty="0" smtClean="0"/>
              <a:t>UW-CTC </a:t>
            </a:r>
            <a:r>
              <a:rPr lang="en-US" dirty="0"/>
              <a:t>Median </a:t>
            </a:r>
            <a:r>
              <a:rPr lang="en-US" dirty="0" smtClean="0"/>
              <a:t>MESH </a:t>
            </a:r>
            <a:r>
              <a:rPr lang="en-US" dirty="0"/>
              <a:t>: </a:t>
            </a:r>
            <a:r>
              <a:rPr lang="en-US" dirty="0" smtClean="0"/>
              <a:t>0.75”</a:t>
            </a:r>
            <a:endParaRPr lang="en-US" dirty="0"/>
          </a:p>
          <a:p>
            <a:pPr marL="742950" lvl="1" indent="-285750">
              <a:buFont typeface="Arial"/>
              <a:buChar char="•"/>
            </a:pPr>
            <a:r>
              <a:rPr lang="en-US" dirty="0"/>
              <a:t>Strong </a:t>
            </a:r>
            <a:r>
              <a:rPr lang="en-US" dirty="0" smtClean="0"/>
              <a:t>UW-CTC </a:t>
            </a:r>
            <a:r>
              <a:rPr lang="en-US" dirty="0"/>
              <a:t>Median </a:t>
            </a:r>
            <a:r>
              <a:rPr lang="en-US" dirty="0" smtClean="0"/>
              <a:t>MESH </a:t>
            </a:r>
            <a:r>
              <a:rPr lang="en-US" dirty="0"/>
              <a:t>: </a:t>
            </a:r>
            <a:r>
              <a:rPr lang="en-US" dirty="0" smtClean="0"/>
              <a:t>1.00”</a:t>
            </a:r>
          </a:p>
          <a:p>
            <a:pPr marL="742950" lvl="1" indent="-285750">
              <a:buFont typeface="Arial"/>
              <a:buChar char="•"/>
            </a:pPr>
            <a:endParaRPr lang="en-US" dirty="0"/>
          </a:p>
          <a:p>
            <a:pPr marL="285750" indent="-285750">
              <a:buFont typeface="Arial"/>
              <a:buChar char="•"/>
            </a:pPr>
            <a:r>
              <a:rPr lang="en-US" sz="2400" dirty="0"/>
              <a:t>Strongest UW-CTC rates have </a:t>
            </a:r>
            <a:r>
              <a:rPr lang="en-US" sz="2400" dirty="0" smtClean="0"/>
              <a:t>largest </a:t>
            </a:r>
            <a:r>
              <a:rPr lang="en-US" sz="2400" dirty="0"/>
              <a:t>1σ </a:t>
            </a:r>
            <a:r>
              <a:rPr lang="en-US" sz="2400" dirty="0" smtClean="0"/>
              <a:t>MESH (2.00”) (weak 1.25” and moderate 1.5”)</a:t>
            </a:r>
          </a:p>
          <a:p>
            <a:endParaRPr lang="en-US" sz="2400" dirty="0"/>
          </a:p>
          <a:p>
            <a:pPr marL="285750" indent="-285750">
              <a:buFont typeface="Arial"/>
              <a:buChar char="•"/>
            </a:pPr>
            <a:r>
              <a:rPr lang="en-US" sz="2400" dirty="0" smtClean="0"/>
              <a:t>POD of storms with severe hail MESH (1.00”) is 0.71 (0.72 for 2.00” MESH)</a:t>
            </a:r>
            <a:endParaRPr lang="en-US" sz="2400" dirty="0"/>
          </a:p>
          <a:p>
            <a:pPr lvl="1"/>
            <a:r>
              <a:rPr lang="en-US" sz="2200" dirty="0"/>
              <a:t>	</a:t>
            </a:r>
            <a:endParaRPr lang="en-US" sz="2200" dirty="0" smtClean="0"/>
          </a:p>
        </p:txBody>
      </p:sp>
      <p:pic>
        <p:nvPicPr>
          <p:cNvPr id="3" name="Picture 2" descr="hartungetal_figure5.tiff"/>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5093208" y="1069848"/>
            <a:ext cx="4075572" cy="3197718"/>
          </a:xfrm>
          <a:prstGeom prst="rect">
            <a:avLst/>
          </a:prstGeom>
        </p:spPr>
      </p:pic>
      <p:sp>
        <p:nvSpPr>
          <p:cNvPr id="6" name="TextBox 5"/>
          <p:cNvSpPr txBox="1"/>
          <p:nvPr/>
        </p:nvSpPr>
        <p:spPr>
          <a:xfrm>
            <a:off x="5093466" y="4665579"/>
            <a:ext cx="3943587" cy="923330"/>
          </a:xfrm>
          <a:prstGeom prst="rect">
            <a:avLst/>
          </a:prstGeom>
          <a:noFill/>
        </p:spPr>
        <p:txBody>
          <a:bodyPr wrap="square" rtlCol="0">
            <a:spAutoFit/>
          </a:bodyPr>
          <a:lstStyle/>
          <a:p>
            <a:r>
              <a:rPr lang="en-US" dirty="0" smtClean="0"/>
              <a:t>Weak                  Moderate         Strong</a:t>
            </a:r>
          </a:p>
          <a:p>
            <a:r>
              <a:rPr lang="en-US" dirty="0" smtClean="0"/>
              <a:t>UW-CTC</a:t>
            </a:r>
            <a:r>
              <a:rPr lang="en-US" dirty="0" smtClean="0"/>
              <a:t>		     </a:t>
            </a:r>
            <a:r>
              <a:rPr lang="en-US" dirty="0" smtClean="0"/>
              <a:t>UW-CTC          UW-CTC</a:t>
            </a:r>
            <a:endParaRPr lang="en-US" dirty="0" smtClean="0"/>
          </a:p>
          <a:p>
            <a:r>
              <a:rPr lang="en-US" dirty="0"/>
              <a:t> </a:t>
            </a:r>
            <a:r>
              <a:rPr lang="en-US" dirty="0" smtClean="0"/>
              <a:t>&gt; -10 	    -10 &gt;= CTC &gt; -20        &lt;= -20</a:t>
            </a:r>
            <a:endParaRPr lang="en-US" dirty="0"/>
          </a:p>
        </p:txBody>
      </p:sp>
      <p:cxnSp>
        <p:nvCxnSpPr>
          <p:cNvPr id="8" name="Straight Arrow Connector 7"/>
          <p:cNvCxnSpPr/>
          <p:nvPr/>
        </p:nvCxnSpPr>
        <p:spPr>
          <a:xfrm flipV="1">
            <a:off x="5882105" y="3970421"/>
            <a:ext cx="120316" cy="695159"/>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090611" y="3970421"/>
            <a:ext cx="0" cy="69515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8320505" y="3970421"/>
            <a:ext cx="0" cy="69516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09781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Feedback </a:t>
            </a:r>
            <a:r>
              <a:rPr lang="en-US" sz="3600" dirty="0"/>
              <a:t>Relating UW-CTC to NEXRAD</a:t>
            </a:r>
            <a:endParaRPr lang="en-US" dirty="0"/>
          </a:p>
        </p:txBody>
      </p:sp>
      <p:sp>
        <p:nvSpPr>
          <p:cNvPr id="7" name="TextBox 6"/>
          <p:cNvSpPr txBox="1"/>
          <p:nvPr/>
        </p:nvSpPr>
        <p:spPr>
          <a:xfrm>
            <a:off x="190500" y="1116002"/>
            <a:ext cx="4737100" cy="5509199"/>
          </a:xfrm>
          <a:prstGeom prst="rect">
            <a:avLst/>
          </a:prstGeom>
          <a:noFill/>
        </p:spPr>
        <p:txBody>
          <a:bodyPr wrap="square" rtlCol="0">
            <a:spAutoFit/>
          </a:bodyPr>
          <a:lstStyle/>
          <a:p>
            <a:pPr marL="342900" indent="-342900">
              <a:buFont typeface="Arial"/>
              <a:buChar char="•"/>
            </a:pPr>
            <a:r>
              <a:rPr lang="en-US" sz="2200" dirty="0" smtClean="0"/>
              <a:t>Median lead-time of maximum UW-CTC rate to various MESH thresholds :</a:t>
            </a:r>
          </a:p>
          <a:p>
            <a:pPr lvl="1"/>
            <a:r>
              <a:rPr lang="en-US" sz="2200" dirty="0" smtClean="0"/>
              <a:t>~28 min to 0.25” MESH</a:t>
            </a:r>
          </a:p>
          <a:p>
            <a:pPr lvl="1"/>
            <a:r>
              <a:rPr lang="en-US" sz="2200" dirty="0" smtClean="0"/>
              <a:t>~33 min to 0.5” MESH</a:t>
            </a:r>
          </a:p>
          <a:p>
            <a:pPr lvl="1"/>
            <a:r>
              <a:rPr lang="en-US" sz="2200" dirty="0" smtClean="0"/>
              <a:t>~45 min to 1.0” MESH</a:t>
            </a:r>
          </a:p>
          <a:p>
            <a:pPr lvl="1"/>
            <a:r>
              <a:rPr lang="en-US" sz="2200" dirty="0" smtClean="0"/>
              <a:t>~60+ min to 1.25+” MESH</a:t>
            </a:r>
          </a:p>
          <a:p>
            <a:pPr lvl="1"/>
            <a:endParaRPr lang="en-US" sz="2200" dirty="0" smtClean="0"/>
          </a:p>
          <a:p>
            <a:pPr marL="285750" indent="-285750">
              <a:buFont typeface="Arial"/>
              <a:buChar char="•"/>
            </a:pPr>
            <a:r>
              <a:rPr lang="en-US" sz="2200" dirty="0">
                <a:sym typeface="Wingdings"/>
              </a:rPr>
              <a:t>Distribution </a:t>
            </a:r>
            <a:r>
              <a:rPr lang="en-US" sz="2200" dirty="0" smtClean="0">
                <a:sym typeface="Wingdings"/>
              </a:rPr>
              <a:t>lead-times for 0.25” and 1.00” MESH show significant increase of lead-time due for severe hail versus small hail.  The lead-time is attributed to the time necessary for organization of convective updrafts to produce severe hail</a:t>
            </a:r>
            <a:endParaRPr lang="en-US" sz="2200" dirty="0">
              <a:sym typeface="Wingdings"/>
            </a:endParaRPr>
          </a:p>
          <a:p>
            <a:pPr lvl="1"/>
            <a:r>
              <a:rPr lang="en-US" sz="2200" dirty="0"/>
              <a:t>	</a:t>
            </a:r>
            <a:endParaRPr lang="en-US" sz="2200" dirty="0" smtClean="0"/>
          </a:p>
        </p:txBody>
      </p:sp>
      <p:pic>
        <p:nvPicPr>
          <p:cNvPr id="4" name="Picture 3" descr="hartungetal_figure6.tif"/>
          <p:cNvPicPr>
            <a:picLocks noChangeAspect="1"/>
          </p:cNvPicPr>
          <p:nvPr/>
        </p:nvPicPr>
        <p:blipFill rotWithShape="1">
          <a:blip r:embed="rId2">
            <a:extLst>
              <a:ext uri="{28A0092B-C50C-407E-A947-70E740481C1C}">
                <a14:useLocalDpi xmlns:a14="http://schemas.microsoft.com/office/drawing/2010/main" val="0"/>
              </a:ext>
            </a:extLst>
          </a:blip>
          <a:srcRect l="50000" t="50023" b="737"/>
          <a:stretch/>
        </p:blipFill>
        <p:spPr>
          <a:xfrm>
            <a:off x="5068428" y="1116002"/>
            <a:ext cx="4075572" cy="2794368"/>
          </a:xfrm>
          <a:prstGeom prst="rect">
            <a:avLst/>
          </a:prstGeom>
        </p:spPr>
      </p:pic>
      <p:pic>
        <p:nvPicPr>
          <p:cNvPr id="5" name="Picture 4" descr="hartungetal_figure6.tif"/>
          <p:cNvPicPr>
            <a:picLocks noChangeAspect="1"/>
          </p:cNvPicPr>
          <p:nvPr/>
        </p:nvPicPr>
        <p:blipFill rotWithShape="1">
          <a:blip r:embed="rId2">
            <a:extLst>
              <a:ext uri="{28A0092B-C50C-407E-A947-70E740481C1C}">
                <a14:useLocalDpi xmlns:a14="http://schemas.microsoft.com/office/drawing/2010/main" val="0"/>
              </a:ext>
            </a:extLst>
          </a:blip>
          <a:srcRect l="10" t="49236" r="49991" b="31"/>
          <a:stretch/>
        </p:blipFill>
        <p:spPr>
          <a:xfrm>
            <a:off x="5178868" y="3908648"/>
            <a:ext cx="3870540" cy="2949352"/>
          </a:xfrm>
          <a:prstGeom prst="rect">
            <a:avLst/>
          </a:prstGeom>
        </p:spPr>
      </p:pic>
    </p:spTree>
    <p:extLst>
      <p:ext uri="{BB962C8B-B14F-4D97-AF65-F5344CB8AC3E}">
        <p14:creationId xmlns:p14="http://schemas.microsoft.com/office/powerpoint/2010/main" val="31479675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Feedback </a:t>
            </a:r>
            <a:r>
              <a:rPr lang="en-US" sz="3600" dirty="0"/>
              <a:t>Relating UW-CTC to NEXRAD</a:t>
            </a:r>
            <a:endParaRPr lang="en-US" dirty="0"/>
          </a:p>
        </p:txBody>
      </p:sp>
      <p:sp>
        <p:nvSpPr>
          <p:cNvPr id="3" name="TextBox 2"/>
          <p:cNvSpPr txBox="1"/>
          <p:nvPr/>
        </p:nvSpPr>
        <p:spPr>
          <a:xfrm>
            <a:off x="147053" y="1350211"/>
            <a:ext cx="8769684" cy="4555093"/>
          </a:xfrm>
          <a:prstGeom prst="rect">
            <a:avLst/>
          </a:prstGeom>
          <a:noFill/>
        </p:spPr>
        <p:txBody>
          <a:bodyPr wrap="square" rtlCol="0">
            <a:spAutoFit/>
          </a:bodyPr>
          <a:lstStyle/>
          <a:p>
            <a:pPr algn="ctr"/>
            <a:r>
              <a:rPr lang="en-US" sz="2600" b="1" u="sng" dirty="0" smtClean="0"/>
              <a:t>Key Conclusions</a:t>
            </a:r>
          </a:p>
          <a:p>
            <a:pPr marL="342900" indent="-342900">
              <a:buFont typeface="Arial"/>
              <a:buChar char="•"/>
            </a:pPr>
            <a:r>
              <a:rPr lang="en-US" sz="2200" dirty="0" smtClean="0"/>
              <a:t>Stronger UW-CTC rates are correlated to more intense precipitation cores (composite reflectivity, REF</a:t>
            </a:r>
            <a:r>
              <a:rPr lang="en-US" sz="2200" baseline="-25000" dirty="0" smtClean="0"/>
              <a:t>-10</a:t>
            </a:r>
            <a:r>
              <a:rPr lang="en-US" sz="2200" dirty="0" smtClean="0"/>
              <a:t>, and MESH) </a:t>
            </a:r>
          </a:p>
          <a:p>
            <a:pPr marL="342900" indent="-342900">
              <a:buFont typeface="Arial"/>
              <a:buChar char="•"/>
            </a:pPr>
            <a:r>
              <a:rPr lang="en-US" sz="2200" dirty="0" smtClean="0"/>
              <a:t>False alarm rates decrease as UW-CTC rate strength increases for all NEXRAD fields</a:t>
            </a:r>
          </a:p>
          <a:p>
            <a:pPr marL="342900" indent="-342900">
              <a:buFont typeface="Arial"/>
              <a:buChar char="•"/>
            </a:pPr>
            <a:r>
              <a:rPr lang="en-US" sz="2200" dirty="0" smtClean="0"/>
              <a:t>Conservative nature of </a:t>
            </a:r>
            <a:r>
              <a:rPr lang="en-US" sz="2200" dirty="0" smtClean="0"/>
              <a:t>UW-CTC </a:t>
            </a:r>
            <a:r>
              <a:rPr lang="en-US" sz="2200" dirty="0" smtClean="0"/>
              <a:t>algorithm may miss some storms, but it is most skillful in identifying the eventual strongest cores</a:t>
            </a:r>
          </a:p>
          <a:p>
            <a:pPr marL="342900" indent="-342900">
              <a:buFont typeface="Arial"/>
              <a:buChar char="•"/>
            </a:pPr>
            <a:r>
              <a:rPr lang="en-US" sz="2200" dirty="0" smtClean="0"/>
              <a:t>Lead-time is small for moderate reflectivity (~10 min) but then increases substantially for strong/intense reflectivity (25-60+ min)</a:t>
            </a:r>
          </a:p>
          <a:p>
            <a:pPr marL="800100" lvl="1" indent="-342900">
              <a:buFont typeface="Arial"/>
              <a:buChar char="•"/>
            </a:pPr>
            <a:r>
              <a:rPr lang="en-US" sz="2200" dirty="0" smtClean="0"/>
              <a:t>Lead-time for severe hail is 45 min (median); with ~45% of storms exhibited 60+ min lead-time</a:t>
            </a:r>
          </a:p>
          <a:p>
            <a:pPr marL="342900" indent="-342900">
              <a:buFont typeface="Arial"/>
              <a:buChar char="•"/>
            </a:pPr>
            <a:r>
              <a:rPr lang="en-US" sz="2200" dirty="0" smtClean="0"/>
              <a:t>71% of storms with severe MESH were captured by UW-CTC algorithm</a:t>
            </a:r>
          </a:p>
          <a:p>
            <a:pPr marL="342900" indent="-342900">
              <a:buFont typeface="Arial"/>
              <a:buChar char="•"/>
            </a:pPr>
            <a:r>
              <a:rPr lang="en-US" sz="2200" dirty="0" smtClean="0"/>
              <a:t>65% of storms with 60+ dBZ REF</a:t>
            </a:r>
            <a:r>
              <a:rPr lang="en-US" sz="2200" baseline="-25000" dirty="0" smtClean="0"/>
              <a:t>-10 </a:t>
            </a:r>
            <a:r>
              <a:rPr lang="en-US" sz="2200" dirty="0" smtClean="0"/>
              <a:t>were captured by UW-CTC algorithm</a:t>
            </a:r>
            <a:endParaRPr lang="en-US" sz="2200" dirty="0"/>
          </a:p>
        </p:txBody>
      </p:sp>
    </p:spTree>
    <p:extLst>
      <p:ext uri="{BB962C8B-B14F-4D97-AF65-F5344CB8AC3E}">
        <p14:creationId xmlns:p14="http://schemas.microsoft.com/office/powerpoint/2010/main" val="10133303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a:t>Responding to Forecaster Feedback </a:t>
            </a:r>
            <a:r>
              <a:rPr lang="en-US" sz="3600" dirty="0"/>
              <a:t>Relating UW-CTC to NEXRAD</a:t>
            </a:r>
            <a:endParaRPr lang="en-US" dirty="0"/>
          </a:p>
        </p:txBody>
      </p:sp>
      <p:sp>
        <p:nvSpPr>
          <p:cNvPr id="3" name="TextBox 2"/>
          <p:cNvSpPr txBox="1"/>
          <p:nvPr/>
        </p:nvSpPr>
        <p:spPr>
          <a:xfrm>
            <a:off x="147053" y="1350211"/>
            <a:ext cx="8769684" cy="5632310"/>
          </a:xfrm>
          <a:prstGeom prst="rect">
            <a:avLst/>
          </a:prstGeom>
          <a:noFill/>
        </p:spPr>
        <p:txBody>
          <a:bodyPr wrap="square" rtlCol="0">
            <a:spAutoFit/>
          </a:bodyPr>
          <a:lstStyle/>
          <a:p>
            <a:r>
              <a:rPr lang="en-US" sz="2400" b="1" dirty="0" smtClean="0"/>
              <a:t>How can this information be used in an operational environment?</a:t>
            </a:r>
          </a:p>
          <a:p>
            <a:pPr marL="914400" lvl="1" indent="-457200">
              <a:buFont typeface="+mj-lt"/>
              <a:buAutoNum type="arabicParenR"/>
            </a:pPr>
            <a:r>
              <a:rPr lang="en-US" sz="2400" dirty="0" smtClean="0"/>
              <a:t>Consider the environment the developing convective cloud resides; what threats are likely given the instability and wind shear?</a:t>
            </a:r>
          </a:p>
          <a:p>
            <a:pPr marL="914400" lvl="1" indent="-457200">
              <a:buFont typeface="+mj-lt"/>
              <a:buAutoNum type="arabicParenR"/>
            </a:pPr>
            <a:r>
              <a:rPr lang="en-US" sz="2400" dirty="0" smtClean="0"/>
              <a:t>Recall the UW-CTC rate </a:t>
            </a:r>
            <a:r>
              <a:rPr lang="en-US" sz="2400" dirty="0" err="1" smtClean="0"/>
              <a:t>vs</a:t>
            </a:r>
            <a:r>
              <a:rPr lang="en-US" sz="2400" dirty="0" smtClean="0"/>
              <a:t> NEXRAD validation results; including the prognostic value.</a:t>
            </a:r>
          </a:p>
          <a:p>
            <a:pPr marL="914400" lvl="1" indent="-457200">
              <a:buFont typeface="+mj-lt"/>
              <a:buAutoNum type="arabicParenR"/>
            </a:pPr>
            <a:r>
              <a:rPr lang="en-US" sz="2400" b="1" dirty="0" smtClean="0"/>
              <a:t>Can the use of UW-CTC rates combined with UW-CTC rate </a:t>
            </a:r>
            <a:r>
              <a:rPr lang="en-US" sz="2400" b="1" dirty="0" err="1" smtClean="0"/>
              <a:t>vs</a:t>
            </a:r>
            <a:r>
              <a:rPr lang="en-US" sz="2400" b="1" dirty="0" smtClean="0"/>
              <a:t> NEXRAD validation </a:t>
            </a:r>
            <a:r>
              <a:rPr lang="en-US" sz="2400" b="1" smtClean="0"/>
              <a:t>study results </a:t>
            </a:r>
            <a:r>
              <a:rPr lang="en-US" sz="2400" b="1" dirty="0" smtClean="0"/>
              <a:t>and knowledge of synoptic/</a:t>
            </a:r>
            <a:r>
              <a:rPr lang="en-US" sz="2400" b="1" dirty="0" err="1" smtClean="0"/>
              <a:t>mesoscale</a:t>
            </a:r>
            <a:r>
              <a:rPr lang="en-US" sz="2400" b="1" dirty="0" smtClean="0"/>
              <a:t> meteorological conditions be used to increase warning lead-time by 1-3 radar volume scans?  </a:t>
            </a:r>
            <a:r>
              <a:rPr lang="en-US" sz="2400" dirty="0" smtClean="0"/>
              <a:t>How can the information be used for QPF related issues?  Remember the maximum UW-CTC rate will occur fairly early in a storm’s life cycle and temporal looping will be necessary to utilize the information in a severe warning application.</a:t>
            </a:r>
          </a:p>
          <a:p>
            <a:endParaRPr lang="en-US" sz="2400" b="1" dirty="0"/>
          </a:p>
        </p:txBody>
      </p:sp>
    </p:spTree>
    <p:extLst>
      <p:ext uri="{BB962C8B-B14F-4D97-AF65-F5344CB8AC3E}">
        <p14:creationId xmlns:p14="http://schemas.microsoft.com/office/powerpoint/2010/main" val="41959891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a:bodyPr>
          <a:lstStyle/>
          <a:p>
            <a:r>
              <a:rPr lang="en-US" dirty="0" smtClean="0"/>
              <a:t>References</a:t>
            </a:r>
            <a:endParaRPr lang="en-US" dirty="0"/>
          </a:p>
        </p:txBody>
      </p:sp>
      <p:sp>
        <p:nvSpPr>
          <p:cNvPr id="7" name="TextBox 6"/>
          <p:cNvSpPr txBox="1"/>
          <p:nvPr/>
        </p:nvSpPr>
        <p:spPr>
          <a:xfrm>
            <a:off x="190500" y="1179502"/>
            <a:ext cx="8775700" cy="461665"/>
          </a:xfrm>
          <a:prstGeom prst="rect">
            <a:avLst/>
          </a:prstGeom>
          <a:noFill/>
        </p:spPr>
        <p:txBody>
          <a:bodyPr wrap="square" rtlCol="0">
            <a:spAutoFit/>
          </a:bodyPr>
          <a:lstStyle/>
          <a:p>
            <a:endParaRPr lang="en-US" sz="2400" dirty="0"/>
          </a:p>
        </p:txBody>
      </p:sp>
      <p:sp>
        <p:nvSpPr>
          <p:cNvPr id="3" name="Rectangle 2"/>
          <p:cNvSpPr/>
          <p:nvPr/>
        </p:nvSpPr>
        <p:spPr>
          <a:xfrm>
            <a:off x="0" y="1015137"/>
            <a:ext cx="8966200" cy="7294305"/>
          </a:xfrm>
          <a:prstGeom prst="rect">
            <a:avLst/>
          </a:prstGeom>
        </p:spPr>
        <p:txBody>
          <a:bodyPr wrap="square">
            <a:spAutoFit/>
          </a:bodyPr>
          <a:lstStyle/>
          <a:p>
            <a:r>
              <a:rPr lang="en-US" dirty="0" err="1" smtClean="0"/>
              <a:t>Hartung</a:t>
            </a:r>
            <a:r>
              <a:rPr lang="en-US" dirty="0" smtClean="0"/>
              <a:t>, D. C., J. M. Sieglaff, L. M. </a:t>
            </a:r>
            <a:r>
              <a:rPr lang="en-US" dirty="0" err="1" smtClean="0"/>
              <a:t>Cronce</a:t>
            </a:r>
            <a:r>
              <a:rPr lang="en-US" dirty="0" smtClean="0"/>
              <a:t>, and W. F. </a:t>
            </a:r>
            <a:r>
              <a:rPr lang="en-US" dirty="0" err="1" smtClean="0"/>
              <a:t>Feltz</a:t>
            </a:r>
            <a:r>
              <a:rPr lang="en-US" dirty="0" smtClean="0"/>
              <a:t>, 2012:  An Inter-Comparison of UWCI-CTC Algorithm Cloud-Top Cooling Rates with WSR-88D Radar Data.  </a:t>
            </a:r>
            <a:r>
              <a:rPr lang="en-US" i="1" dirty="0" smtClean="0"/>
              <a:t>Submitted to </a:t>
            </a:r>
            <a:r>
              <a:rPr lang="en-US" i="1" dirty="0" err="1" smtClean="0"/>
              <a:t>Wea</a:t>
            </a:r>
            <a:r>
              <a:rPr lang="en-US" i="1" dirty="0" smtClean="0"/>
              <a:t>. Forecasting.</a:t>
            </a:r>
            <a:endParaRPr lang="en-US" dirty="0" smtClean="0"/>
          </a:p>
          <a:p>
            <a:endParaRPr lang="en-US" dirty="0"/>
          </a:p>
          <a:p>
            <a:r>
              <a:rPr lang="en-US" dirty="0" smtClean="0"/>
              <a:t>Heidinger, A.K., </a:t>
            </a:r>
            <a:r>
              <a:rPr lang="en-US" dirty="0"/>
              <a:t>2010:  ABI Cloud Mask Algorithm Theoretical Basis Document.  NOAA NESDIS Center for Satellite Applications and Research (STAR), 67 pp.  </a:t>
            </a:r>
            <a:endParaRPr lang="en-US" dirty="0" smtClean="0"/>
          </a:p>
          <a:p>
            <a:endParaRPr lang="en-US" dirty="0" smtClean="0"/>
          </a:p>
          <a:p>
            <a:r>
              <a:rPr lang="en-US" dirty="0" smtClean="0"/>
              <a:t>Pavolonis, M. J., 2010: ABI Cloud Type/Phase Algorithm Theoretical Basis Document.  NOAA NESDIS Center for Satellite Applications and Research (STAR), 60 pp.  </a:t>
            </a:r>
            <a:endParaRPr lang="en-US" dirty="0" smtClean="0">
              <a:effectLst/>
            </a:endParaRPr>
          </a:p>
          <a:p>
            <a:endParaRPr lang="en-US" dirty="0" smtClean="0"/>
          </a:p>
          <a:p>
            <a:r>
              <a:rPr lang="en-US" dirty="0" smtClean="0"/>
              <a:t>Sieglaff, J. M., D. C. </a:t>
            </a:r>
            <a:r>
              <a:rPr lang="en-US" dirty="0" err="1" smtClean="0"/>
              <a:t>Hartung</a:t>
            </a:r>
            <a:r>
              <a:rPr lang="en-US" dirty="0" smtClean="0"/>
              <a:t>, W. F. </a:t>
            </a:r>
            <a:r>
              <a:rPr lang="en-US" dirty="0" err="1" smtClean="0"/>
              <a:t>Feltz</a:t>
            </a:r>
            <a:r>
              <a:rPr lang="en-US" dirty="0" smtClean="0"/>
              <a:t>, L. M. </a:t>
            </a:r>
            <a:r>
              <a:rPr lang="en-US" dirty="0" err="1" smtClean="0"/>
              <a:t>Cronce</a:t>
            </a:r>
            <a:r>
              <a:rPr lang="en-US" dirty="0" smtClean="0"/>
              <a:t>, and V. Lakshmanan, 2012:  Development and application of a satellite-based convective cloud object-tracking methodology:  A multipurpose data fusion tool.  </a:t>
            </a:r>
            <a:r>
              <a:rPr lang="en-US" i="1" dirty="0" smtClean="0"/>
              <a:t>Submitted to J. Appl. Meteor. </a:t>
            </a:r>
            <a:r>
              <a:rPr lang="en-US" i="1" dirty="0" err="1" smtClean="0"/>
              <a:t>Climatol</a:t>
            </a:r>
            <a:r>
              <a:rPr lang="en-US" i="1" dirty="0" smtClean="0"/>
              <a:t>.</a:t>
            </a:r>
            <a:endParaRPr lang="en-US" dirty="0" smtClean="0"/>
          </a:p>
          <a:p>
            <a:endParaRPr lang="en-US" dirty="0"/>
          </a:p>
          <a:p>
            <a:r>
              <a:rPr lang="en-US" dirty="0" smtClean="0"/>
              <a:t>Sieglaff</a:t>
            </a:r>
            <a:r>
              <a:rPr lang="en-US" dirty="0"/>
              <a:t>, J. M., L. M. </a:t>
            </a:r>
            <a:r>
              <a:rPr lang="en-US" dirty="0" err="1"/>
              <a:t>Cronce</a:t>
            </a:r>
            <a:r>
              <a:rPr lang="en-US" dirty="0"/>
              <a:t>, W. F. </a:t>
            </a:r>
            <a:r>
              <a:rPr lang="en-US" dirty="0" err="1"/>
              <a:t>Feltz</a:t>
            </a:r>
            <a:r>
              <a:rPr lang="en-US" dirty="0"/>
              <a:t>, K. M. </a:t>
            </a:r>
            <a:r>
              <a:rPr lang="en-US" dirty="0" err="1"/>
              <a:t>Bedka</a:t>
            </a:r>
            <a:r>
              <a:rPr lang="en-US" dirty="0"/>
              <a:t>, M. J. Pavolonis, and A. K. Heidinger, 2011: </a:t>
            </a:r>
            <a:r>
              <a:rPr lang="en-US" dirty="0" err="1"/>
              <a:t>Nowcasting</a:t>
            </a:r>
            <a:r>
              <a:rPr lang="en-US" dirty="0"/>
              <a:t> convective storm initiation using satellite-based box-averaged cloud-top cooling and cloud-type trends. </a:t>
            </a:r>
            <a:r>
              <a:rPr lang="en-US" i="1" dirty="0"/>
              <a:t>J. Appl. Meteor. </a:t>
            </a:r>
            <a:r>
              <a:rPr lang="en-US" i="1" dirty="0" err="1"/>
              <a:t>Climatol</a:t>
            </a:r>
            <a:r>
              <a:rPr lang="en-US" i="1" dirty="0"/>
              <a:t>.</a:t>
            </a:r>
            <a:r>
              <a:rPr lang="en-US" dirty="0"/>
              <a:t>, </a:t>
            </a:r>
            <a:r>
              <a:rPr lang="en-US" b="1" dirty="0"/>
              <a:t>50</a:t>
            </a:r>
            <a:r>
              <a:rPr lang="en-US" dirty="0"/>
              <a:t>, 110–126. </a:t>
            </a:r>
            <a:endParaRPr lang="en-US" dirty="0" smtClean="0"/>
          </a:p>
          <a:p>
            <a:endParaRPr lang="en-US" dirty="0"/>
          </a:p>
          <a:p>
            <a:r>
              <a:rPr lang="en-US" dirty="0"/>
              <a:t>Walther, A., A. Heidinger, and M. Foster, 2012: Implementation of the Daytime Cloud Optical and Microphysical Properties Algorithm (DCOMP) in PATMOS-X. </a:t>
            </a:r>
            <a:r>
              <a:rPr lang="en-US" i="1" dirty="0"/>
              <a:t>J. Appl. Meteor. </a:t>
            </a:r>
            <a:r>
              <a:rPr lang="en-US" i="1" dirty="0" err="1"/>
              <a:t>Climatol</a:t>
            </a:r>
            <a:r>
              <a:rPr lang="en-US" dirty="0"/>
              <a:t>., In review.</a:t>
            </a:r>
            <a:endParaRPr lang="en-US" dirty="0" smtClean="0">
              <a:effectLst/>
            </a:endParaRPr>
          </a:p>
          <a:p>
            <a:endParaRPr lang="en-US" dirty="0" smtClean="0"/>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16719514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lstStyle/>
          <a:p>
            <a:r>
              <a:rPr lang="en-US" dirty="0" smtClean="0"/>
              <a:t>UW-CTC Inputs</a:t>
            </a:r>
            <a:endParaRPr lang="en-US" dirty="0"/>
          </a:p>
        </p:txBody>
      </p:sp>
      <p:sp>
        <p:nvSpPr>
          <p:cNvPr id="3" name="Content Placeholder 2"/>
          <p:cNvSpPr>
            <a:spLocks noGrp="1"/>
          </p:cNvSpPr>
          <p:nvPr>
            <p:ph idx="1"/>
          </p:nvPr>
        </p:nvSpPr>
        <p:spPr/>
        <p:txBody>
          <a:bodyPr>
            <a:normAutofit/>
          </a:bodyPr>
          <a:lstStyle/>
          <a:p>
            <a:r>
              <a:rPr lang="en-US" sz="2600" dirty="0" smtClean="0"/>
              <a:t>11 </a:t>
            </a:r>
            <a:r>
              <a:rPr lang="en-US" sz="2600" dirty="0" err="1" smtClean="0"/>
              <a:t>μm</a:t>
            </a:r>
            <a:r>
              <a:rPr lang="en-US" sz="2600" dirty="0" smtClean="0"/>
              <a:t> brightness temperatures</a:t>
            </a:r>
          </a:p>
          <a:p>
            <a:r>
              <a:rPr lang="en-US" sz="2600" dirty="0" smtClean="0"/>
              <a:t>GOES(-R) Cloud Mask (utilizes multiple spectral bands)</a:t>
            </a:r>
          </a:p>
          <a:p>
            <a:pPr lvl="1"/>
            <a:r>
              <a:rPr lang="en-US" sz="2200" dirty="0" smtClean="0"/>
              <a:t>Heidinger, 2010</a:t>
            </a:r>
          </a:p>
          <a:p>
            <a:r>
              <a:rPr lang="en-US" sz="2600" dirty="0" smtClean="0"/>
              <a:t>GOES(-R) Cloud Type (utilizes multiple spectral bands)</a:t>
            </a:r>
          </a:p>
          <a:p>
            <a:pPr lvl="1"/>
            <a:r>
              <a:rPr lang="en-US" sz="2200" dirty="0" smtClean="0"/>
              <a:t>Pavolonis, 2010</a:t>
            </a:r>
          </a:p>
          <a:p>
            <a:r>
              <a:rPr lang="en-US" sz="2600" dirty="0" smtClean="0"/>
              <a:t>GOES(-R) Cloud Optical Depth Retrievals</a:t>
            </a:r>
          </a:p>
          <a:p>
            <a:pPr lvl="1"/>
            <a:r>
              <a:rPr lang="en-US" sz="2200" dirty="0" smtClean="0"/>
              <a:t>Walther et al., 2012</a:t>
            </a:r>
          </a:p>
          <a:p>
            <a:pPr marL="0" indent="0">
              <a:buNone/>
            </a:pPr>
            <a:endParaRPr lang="en-US" sz="2600" i="1" dirty="0"/>
          </a:p>
          <a:p>
            <a:pPr marL="0" indent="0">
              <a:buNone/>
            </a:pPr>
            <a:r>
              <a:rPr lang="en-US" sz="2600" b="1" dirty="0" smtClean="0"/>
              <a:t>UWCI-CTC utilizes operational GOES (and later GOES-R) products</a:t>
            </a:r>
            <a:endParaRPr lang="en-US" sz="2600" dirty="0"/>
          </a:p>
        </p:txBody>
      </p:sp>
    </p:spTree>
    <p:extLst>
      <p:ext uri="{BB962C8B-B14F-4D97-AF65-F5344CB8AC3E}">
        <p14:creationId xmlns:p14="http://schemas.microsoft.com/office/powerpoint/2010/main" val="7508759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txBox="1">
            <a:spLocks/>
          </p:cNvSpPr>
          <p:nvPr/>
        </p:nvSpPr>
        <p:spPr>
          <a:xfrm>
            <a:off x="6553200" y="6356350"/>
            <a:ext cx="12192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1B51EFD-0114-E646-9159-BF2B4024AD89}"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21" name="Title 1"/>
          <p:cNvSpPr>
            <a:spLocks noGrp="1"/>
          </p:cNvSpPr>
          <p:nvPr>
            <p:ph type="title"/>
          </p:nvPr>
        </p:nvSpPr>
        <p:spPr>
          <a:xfrm>
            <a:off x="457200" y="10776"/>
            <a:ext cx="8229600" cy="1143000"/>
          </a:xfrm>
        </p:spPr>
        <p:txBody>
          <a:bodyPr/>
          <a:lstStyle/>
          <a:p>
            <a:r>
              <a:rPr lang="en-US" dirty="0" smtClean="0"/>
              <a:t>UW-CTC Goals</a:t>
            </a:r>
            <a:endParaRPr lang="en-US" dirty="0"/>
          </a:p>
        </p:txBody>
      </p:sp>
      <p:pic>
        <p:nvPicPr>
          <p:cNvPr id="2" name="Picture 1" descr="hartungetal_figure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777" y="1934346"/>
            <a:ext cx="4951996" cy="3271485"/>
          </a:xfrm>
          <a:prstGeom prst="rect">
            <a:avLst/>
          </a:prstGeom>
        </p:spPr>
      </p:pic>
      <p:sp>
        <p:nvSpPr>
          <p:cNvPr id="20" name="Content Placeholder 2"/>
          <p:cNvSpPr>
            <a:spLocks noGrp="1"/>
          </p:cNvSpPr>
          <p:nvPr>
            <p:ph idx="1"/>
          </p:nvPr>
        </p:nvSpPr>
        <p:spPr>
          <a:xfrm>
            <a:off x="113266" y="991629"/>
            <a:ext cx="3921338" cy="5596814"/>
          </a:xfrm>
        </p:spPr>
        <p:txBody>
          <a:bodyPr>
            <a:noAutofit/>
          </a:bodyPr>
          <a:lstStyle/>
          <a:p>
            <a:pPr marL="285750" indent="-285750"/>
            <a:r>
              <a:rPr lang="en-US" sz="2400" dirty="0" smtClean="0"/>
              <a:t>Quantitatively diagnose vertical convective cloud growth using cloud-top cooling rate; capture more significant convection</a:t>
            </a:r>
          </a:p>
          <a:p>
            <a:pPr marL="285750" indent="-285750"/>
            <a:r>
              <a:rPr lang="en-US" sz="2400" dirty="0" smtClean="0"/>
              <a:t>Relate UW-CTC rate to future NEXRAD observations for the same storms </a:t>
            </a:r>
          </a:p>
          <a:p>
            <a:pPr marL="685800" lvl="1"/>
            <a:r>
              <a:rPr lang="en-US" sz="2000" dirty="0" smtClean="0"/>
              <a:t>Allows for relationships to be determined between UW-CTC rate magnitudes and NEXRAD observations</a:t>
            </a:r>
          </a:p>
          <a:p>
            <a:pPr marL="685800" lvl="1"/>
            <a:r>
              <a:rPr lang="en-US" sz="2000" dirty="0" smtClean="0"/>
              <a:t>Show </a:t>
            </a:r>
            <a:r>
              <a:rPr lang="en-US" sz="2000" i="1" dirty="0" smtClean="0"/>
              <a:t>prognostic value </a:t>
            </a:r>
            <a:r>
              <a:rPr lang="en-US" sz="2000" dirty="0" smtClean="0"/>
              <a:t>of</a:t>
            </a:r>
            <a:r>
              <a:rPr lang="en-US" sz="2000" i="1" dirty="0" smtClean="0"/>
              <a:t> </a:t>
            </a:r>
            <a:r>
              <a:rPr lang="en-US" sz="2000" dirty="0" smtClean="0"/>
              <a:t>satellite-based measure of vertical cloud growth rate</a:t>
            </a:r>
          </a:p>
        </p:txBody>
      </p:sp>
    </p:spTree>
    <p:extLst>
      <p:ext uri="{BB962C8B-B14F-4D97-AF65-F5344CB8AC3E}">
        <p14:creationId xmlns:p14="http://schemas.microsoft.com/office/powerpoint/2010/main" val="10851740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txBox="1">
            <a:spLocks/>
          </p:cNvSpPr>
          <p:nvPr/>
        </p:nvSpPr>
        <p:spPr>
          <a:xfrm>
            <a:off x="6553200" y="6356350"/>
            <a:ext cx="12192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1B51EFD-0114-E646-9159-BF2B4024AD89}"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pic>
        <p:nvPicPr>
          <p:cNvPr id="10" name="Picture 9" descr="Screen shot 2011-07-18 at 12.46.03 PM.png"/>
          <p:cNvPicPr>
            <a:picLocks noChangeAspect="1"/>
          </p:cNvPicPr>
          <p:nvPr/>
        </p:nvPicPr>
        <p:blipFill>
          <a:blip r:embed="rId3"/>
          <a:stretch>
            <a:fillRect/>
          </a:stretch>
        </p:blipFill>
        <p:spPr>
          <a:xfrm>
            <a:off x="4863177" y="1141076"/>
            <a:ext cx="4064000" cy="5359400"/>
          </a:xfrm>
          <a:prstGeom prst="rect">
            <a:avLst/>
          </a:prstGeom>
          <a:ln w="19050">
            <a:solidFill>
              <a:schemeClr val="tx1"/>
            </a:solidFill>
          </a:ln>
        </p:spPr>
      </p:pic>
      <p:pic>
        <p:nvPicPr>
          <p:cNvPr id="11" name="Picture 10" descr="Screen shot 2011-07-18 at 12.46.57 PM.png"/>
          <p:cNvPicPr>
            <a:picLocks noChangeAspect="1"/>
          </p:cNvPicPr>
          <p:nvPr/>
        </p:nvPicPr>
        <p:blipFill>
          <a:blip r:embed="rId4"/>
          <a:stretch>
            <a:fillRect/>
          </a:stretch>
        </p:blipFill>
        <p:spPr>
          <a:xfrm>
            <a:off x="4850477" y="1141076"/>
            <a:ext cx="4076700" cy="5384800"/>
          </a:xfrm>
          <a:prstGeom prst="rect">
            <a:avLst/>
          </a:prstGeom>
          <a:ln w="19050">
            <a:solidFill>
              <a:schemeClr val="tx1"/>
            </a:solidFill>
          </a:ln>
        </p:spPr>
      </p:pic>
      <p:pic>
        <p:nvPicPr>
          <p:cNvPr id="12" name="Picture 11" descr="Screen shot 2011-07-18 at 12.50.05 PM.png"/>
          <p:cNvPicPr>
            <a:picLocks/>
          </p:cNvPicPr>
          <p:nvPr/>
        </p:nvPicPr>
        <p:blipFill>
          <a:blip r:embed="rId5"/>
          <a:stretch>
            <a:fillRect/>
          </a:stretch>
        </p:blipFill>
        <p:spPr>
          <a:xfrm>
            <a:off x="4860802" y="1153776"/>
            <a:ext cx="4059936" cy="5372100"/>
          </a:xfrm>
          <a:prstGeom prst="rect">
            <a:avLst/>
          </a:prstGeom>
          <a:ln w="19050">
            <a:solidFill>
              <a:schemeClr val="tx1"/>
            </a:solidFill>
          </a:ln>
        </p:spPr>
      </p:pic>
      <p:pic>
        <p:nvPicPr>
          <p:cNvPr id="13" name="Picture 12" descr="Screen shot 2011-07-18 at 12.53.11 PM.png"/>
          <p:cNvPicPr>
            <a:picLocks/>
          </p:cNvPicPr>
          <p:nvPr/>
        </p:nvPicPr>
        <p:blipFill>
          <a:blip r:embed="rId6"/>
          <a:stretch>
            <a:fillRect/>
          </a:stretch>
        </p:blipFill>
        <p:spPr>
          <a:xfrm>
            <a:off x="4860802" y="1153776"/>
            <a:ext cx="4059936" cy="5376672"/>
          </a:xfrm>
          <a:prstGeom prst="rect">
            <a:avLst/>
          </a:prstGeom>
          <a:ln w="19050">
            <a:solidFill>
              <a:schemeClr val="tx1"/>
            </a:solidFill>
          </a:ln>
        </p:spPr>
      </p:pic>
      <p:sp>
        <p:nvSpPr>
          <p:cNvPr id="15" name="Rectangle 14"/>
          <p:cNvSpPr/>
          <p:nvPr/>
        </p:nvSpPr>
        <p:spPr>
          <a:xfrm>
            <a:off x="216824" y="1858397"/>
            <a:ext cx="4429387" cy="113568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16824" y="2994084"/>
            <a:ext cx="4429387" cy="97049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16824" y="3964580"/>
            <a:ext cx="4429387" cy="97049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16824" y="3964580"/>
            <a:ext cx="4429387" cy="16404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16"/>
          <p:cNvSpPr txBox="1">
            <a:spLocks noChangeArrowheads="1"/>
          </p:cNvSpPr>
          <p:nvPr/>
        </p:nvSpPr>
        <p:spPr bwMode="auto">
          <a:xfrm>
            <a:off x="216824" y="1326915"/>
            <a:ext cx="4429387" cy="4278094"/>
          </a:xfrm>
          <a:prstGeom prst="rect">
            <a:avLst/>
          </a:prstGeom>
          <a:solidFill>
            <a:schemeClr val="tx2">
              <a:lumMod val="20000"/>
              <a:lumOff val="80000"/>
              <a:alpha val="50000"/>
            </a:schemeClr>
          </a:solidFill>
          <a:ln w="19050">
            <a:solidFill>
              <a:schemeClr val="tx1"/>
            </a:solidFill>
            <a:miter lim="800000"/>
            <a:headEnd/>
            <a:tailEnd/>
          </a:ln>
        </p:spPr>
        <p:txBody>
          <a:bodyPr wrap="square">
            <a:prstTxWarp prst="textNoShape">
              <a:avLst/>
            </a:prstTxWarp>
            <a:spAutoFit/>
          </a:bodyPr>
          <a:lstStyle/>
          <a:p>
            <a:r>
              <a:rPr lang="en-US" sz="1600" b="1" u="sng" dirty="0">
                <a:latin typeface="Arial"/>
              </a:rPr>
              <a:t>High-level algorithm overview</a:t>
            </a:r>
            <a:r>
              <a:rPr lang="en-US" sz="1600" b="1" u="sng" dirty="0" smtClean="0">
                <a:latin typeface="Arial"/>
              </a:rPr>
              <a:t> </a:t>
            </a:r>
          </a:p>
          <a:p>
            <a:endParaRPr lang="en-US" sz="1600" b="1" u="sng" dirty="0" smtClean="0">
              <a:latin typeface="Arial"/>
            </a:endParaRPr>
          </a:p>
          <a:p>
            <a:pPr>
              <a:buFont typeface="Arial" charset="0"/>
              <a:buChar char="•"/>
            </a:pPr>
            <a:r>
              <a:rPr lang="en-US" sz="1600" dirty="0" smtClean="0">
                <a:latin typeface="Arial"/>
              </a:rPr>
              <a:t> Compute box-averaged 11 micron brightness temperature (</a:t>
            </a:r>
            <a:r>
              <a:rPr lang="en-US" sz="1600" b="1" dirty="0" smtClean="0">
                <a:latin typeface="Arial"/>
              </a:rPr>
              <a:t>BT</a:t>
            </a:r>
            <a:r>
              <a:rPr lang="en-US" sz="1600" dirty="0" smtClean="0">
                <a:latin typeface="Arial"/>
              </a:rPr>
              <a:t>) for current time and previous time, using specific categories from GOES Cloud Typing </a:t>
            </a:r>
            <a:r>
              <a:rPr lang="en-US" sz="1600" dirty="0">
                <a:latin typeface="Arial"/>
              </a:rPr>
              <a:t>product (Sieglaff et al., </a:t>
            </a:r>
            <a:r>
              <a:rPr lang="en-US" sz="1600" dirty="0" smtClean="0">
                <a:latin typeface="Arial"/>
              </a:rPr>
              <a:t>2011)</a:t>
            </a:r>
          </a:p>
          <a:p>
            <a:endParaRPr lang="en-US" sz="1600" dirty="0" smtClean="0">
              <a:latin typeface="Arial"/>
            </a:endParaRPr>
          </a:p>
          <a:p>
            <a:pPr>
              <a:buFont typeface="Arial" charset="0"/>
              <a:buChar char="•"/>
            </a:pPr>
            <a:r>
              <a:rPr lang="en-US" sz="1600" dirty="0" smtClean="0">
                <a:latin typeface="Arial"/>
              </a:rPr>
              <a:t> Unfiltered Cloud Top Cooling (</a:t>
            </a:r>
            <a:r>
              <a:rPr lang="en-US" sz="1600" b="1" dirty="0" smtClean="0">
                <a:latin typeface="Arial"/>
              </a:rPr>
              <a:t>CTC</a:t>
            </a:r>
            <a:r>
              <a:rPr lang="en-US" sz="1600" dirty="0" smtClean="0">
                <a:latin typeface="Arial"/>
              </a:rPr>
              <a:t>) Rate is calculated by differencing box average 11 micron BT for current time from previous time</a:t>
            </a:r>
          </a:p>
          <a:p>
            <a:endParaRPr lang="en-US" sz="1600" dirty="0" smtClean="0">
              <a:latin typeface="Arial"/>
            </a:endParaRPr>
          </a:p>
          <a:p>
            <a:pPr>
              <a:buFont typeface="Arial" charset="0"/>
              <a:buChar char="•"/>
            </a:pPr>
            <a:r>
              <a:rPr lang="en-US" sz="1600" dirty="0" smtClean="0">
                <a:latin typeface="Arial"/>
              </a:rPr>
              <a:t> Large/small box approach eliminates most of false CTC due to cloud motion (and additional checks reduce false cooling further)</a:t>
            </a:r>
          </a:p>
          <a:p>
            <a:endParaRPr lang="en-US" sz="1600" dirty="0" smtClean="0">
              <a:latin typeface="Arial"/>
            </a:endParaRPr>
          </a:p>
          <a:p>
            <a:pPr>
              <a:buFont typeface="Arial" charset="0"/>
              <a:buChar char="•"/>
            </a:pPr>
            <a:r>
              <a:rPr lang="en-US" sz="1600" dirty="0" smtClean="0">
                <a:latin typeface="Arial"/>
              </a:rPr>
              <a:t> Complete approach details can be found in Sieglaff et al., 2011</a:t>
            </a:r>
            <a:endParaRPr lang="en-US" sz="1600" dirty="0">
              <a:latin typeface="Arial"/>
            </a:endParaRPr>
          </a:p>
        </p:txBody>
      </p:sp>
      <p:sp>
        <p:nvSpPr>
          <p:cNvPr id="21" name="Title 1"/>
          <p:cNvSpPr>
            <a:spLocks noGrp="1"/>
          </p:cNvSpPr>
          <p:nvPr>
            <p:ph type="title"/>
          </p:nvPr>
        </p:nvSpPr>
        <p:spPr>
          <a:xfrm>
            <a:off x="457200" y="10776"/>
            <a:ext cx="8229600" cy="1143000"/>
          </a:xfrm>
        </p:spPr>
        <p:txBody>
          <a:bodyPr/>
          <a:lstStyle/>
          <a:p>
            <a:r>
              <a:rPr lang="en-US" dirty="0" smtClean="0"/>
              <a:t>UW-CTC Overview</a:t>
            </a:r>
            <a:endParaRPr lang="en-US" dirty="0"/>
          </a:p>
        </p:txBody>
      </p:sp>
    </p:spTree>
    <p:extLst>
      <p:ext uri="{BB962C8B-B14F-4D97-AF65-F5344CB8AC3E}">
        <p14:creationId xmlns:p14="http://schemas.microsoft.com/office/powerpoint/2010/main" val="611629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0" presetClass="entr"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 presetClass="exit"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0" presetClass="entr" presetSubtype="0" fill="hold" grpId="1"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animBg="1"/>
      <p:bldP spid="17" grpId="1"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txBox="1">
            <a:spLocks/>
          </p:cNvSpPr>
          <p:nvPr/>
        </p:nvSpPr>
        <p:spPr>
          <a:xfrm>
            <a:off x="6553200" y="6356350"/>
            <a:ext cx="1219200" cy="365125"/>
          </a:xfrm>
          <a:prstGeom prst="rect">
            <a:avLst/>
          </a:prstGeom>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31B51EFD-0114-E646-9159-BF2B4024AD89}"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pic>
        <p:nvPicPr>
          <p:cNvPr id="8" name="Picture 7" descr="Screen shot 2011-07-18 at 1.15.02 PM.png"/>
          <p:cNvPicPr>
            <a:picLocks noChangeAspect="1"/>
          </p:cNvPicPr>
          <p:nvPr/>
        </p:nvPicPr>
        <p:blipFill>
          <a:blip r:embed="rId3"/>
          <a:srcRect t="1250"/>
          <a:stretch>
            <a:fillRect/>
          </a:stretch>
        </p:blipFill>
        <p:spPr>
          <a:xfrm>
            <a:off x="343625" y="139130"/>
            <a:ext cx="3200400" cy="3160395"/>
          </a:xfrm>
          <a:prstGeom prst="rect">
            <a:avLst/>
          </a:prstGeom>
        </p:spPr>
      </p:pic>
      <p:pic>
        <p:nvPicPr>
          <p:cNvPr id="9" name="Picture 8" descr="Screen shot 2011-07-18 at 1.15.16 PM.png"/>
          <p:cNvPicPr>
            <a:picLocks noChangeAspect="1"/>
          </p:cNvPicPr>
          <p:nvPr/>
        </p:nvPicPr>
        <p:blipFill>
          <a:blip r:embed="rId4"/>
          <a:srcRect t="1250"/>
          <a:stretch>
            <a:fillRect/>
          </a:stretch>
        </p:blipFill>
        <p:spPr>
          <a:xfrm>
            <a:off x="343625" y="2999799"/>
            <a:ext cx="3200400" cy="3160395"/>
          </a:xfrm>
          <a:prstGeom prst="rect">
            <a:avLst/>
          </a:prstGeom>
        </p:spPr>
      </p:pic>
      <p:pic>
        <p:nvPicPr>
          <p:cNvPr id="10" name="Picture 9" descr="Screen shot 2011-07-18 at 1.18.39 PM.png"/>
          <p:cNvPicPr>
            <a:picLocks noChangeAspect="1"/>
          </p:cNvPicPr>
          <p:nvPr/>
        </p:nvPicPr>
        <p:blipFill>
          <a:blip r:embed="rId5"/>
          <a:stretch>
            <a:fillRect/>
          </a:stretch>
        </p:blipFill>
        <p:spPr>
          <a:xfrm>
            <a:off x="4000500" y="2392665"/>
            <a:ext cx="4686300" cy="3187700"/>
          </a:xfrm>
          <a:prstGeom prst="rect">
            <a:avLst/>
          </a:prstGeom>
          <a:ln w="19050">
            <a:solidFill>
              <a:schemeClr val="tx1"/>
            </a:solidFill>
          </a:ln>
        </p:spPr>
      </p:pic>
      <p:pic>
        <p:nvPicPr>
          <p:cNvPr id="11" name="Picture 10" descr="Screen shot 2011-07-18 at 1.19.17 PM.png"/>
          <p:cNvPicPr>
            <a:picLocks noChangeAspect="1"/>
          </p:cNvPicPr>
          <p:nvPr/>
        </p:nvPicPr>
        <p:blipFill>
          <a:blip r:embed="rId6"/>
          <a:stretch>
            <a:fillRect/>
          </a:stretch>
        </p:blipFill>
        <p:spPr>
          <a:xfrm>
            <a:off x="3975100" y="2387913"/>
            <a:ext cx="4711700" cy="3213100"/>
          </a:xfrm>
          <a:prstGeom prst="rect">
            <a:avLst/>
          </a:prstGeom>
          <a:ln w="19050">
            <a:solidFill>
              <a:schemeClr val="tx1"/>
            </a:solidFill>
          </a:ln>
        </p:spPr>
      </p:pic>
      <p:pic>
        <p:nvPicPr>
          <p:cNvPr id="12" name="Picture 11" descr="Screen shot 2011-07-18 at 1.20.12 PM.png"/>
          <p:cNvPicPr>
            <a:picLocks noChangeAspect="1"/>
          </p:cNvPicPr>
          <p:nvPr/>
        </p:nvPicPr>
        <p:blipFill>
          <a:blip r:embed="rId7"/>
          <a:stretch>
            <a:fillRect/>
          </a:stretch>
        </p:blipFill>
        <p:spPr>
          <a:xfrm>
            <a:off x="3975101" y="2364784"/>
            <a:ext cx="4711700" cy="3238500"/>
          </a:xfrm>
          <a:prstGeom prst="rect">
            <a:avLst/>
          </a:prstGeom>
          <a:ln w="19050">
            <a:solidFill>
              <a:schemeClr val="tx1"/>
            </a:solidFill>
          </a:ln>
        </p:spPr>
      </p:pic>
      <p:sp>
        <p:nvSpPr>
          <p:cNvPr id="13" name="TextBox 12"/>
          <p:cNvSpPr txBox="1"/>
          <p:nvPr/>
        </p:nvSpPr>
        <p:spPr>
          <a:xfrm>
            <a:off x="4305488" y="5679605"/>
            <a:ext cx="4290282" cy="369332"/>
          </a:xfrm>
          <a:prstGeom prst="rect">
            <a:avLst/>
          </a:prstGeom>
          <a:solidFill>
            <a:srgbClr val="FFFF00"/>
          </a:solidFill>
        </p:spPr>
        <p:txBody>
          <a:bodyPr wrap="none" rtlCol="0">
            <a:spAutoFit/>
          </a:bodyPr>
          <a:lstStyle/>
          <a:p>
            <a:r>
              <a:rPr lang="en-US" dirty="0" smtClean="0">
                <a:latin typeface="Arial"/>
              </a:rPr>
              <a:t>1545 UTC- First cloud top cooling signal</a:t>
            </a:r>
            <a:endParaRPr lang="en-US" dirty="0">
              <a:latin typeface="Arial"/>
            </a:endParaRPr>
          </a:p>
        </p:txBody>
      </p:sp>
      <p:sp>
        <p:nvSpPr>
          <p:cNvPr id="14" name="TextBox 13"/>
          <p:cNvSpPr txBox="1"/>
          <p:nvPr/>
        </p:nvSpPr>
        <p:spPr>
          <a:xfrm>
            <a:off x="4491338" y="5679605"/>
            <a:ext cx="3892975" cy="369332"/>
          </a:xfrm>
          <a:prstGeom prst="rect">
            <a:avLst/>
          </a:prstGeom>
          <a:solidFill>
            <a:srgbClr val="FFFF00"/>
          </a:solidFill>
        </p:spPr>
        <p:txBody>
          <a:bodyPr wrap="none" rtlCol="0">
            <a:spAutoFit/>
          </a:bodyPr>
          <a:lstStyle/>
          <a:p>
            <a:r>
              <a:rPr lang="en-US" dirty="0" smtClean="0">
                <a:latin typeface="Arial"/>
              </a:rPr>
              <a:t>1610 UTC- Continued cooling signal</a:t>
            </a:r>
            <a:endParaRPr lang="en-US" dirty="0">
              <a:latin typeface="Arial"/>
            </a:endParaRPr>
          </a:p>
        </p:txBody>
      </p:sp>
      <p:sp>
        <p:nvSpPr>
          <p:cNvPr id="15" name="TextBox 14"/>
          <p:cNvSpPr txBox="1"/>
          <p:nvPr/>
        </p:nvSpPr>
        <p:spPr>
          <a:xfrm>
            <a:off x="4160938" y="5689929"/>
            <a:ext cx="4457094" cy="369332"/>
          </a:xfrm>
          <a:prstGeom prst="rect">
            <a:avLst/>
          </a:prstGeom>
          <a:solidFill>
            <a:srgbClr val="FFFF00"/>
          </a:solidFill>
        </p:spPr>
        <p:txBody>
          <a:bodyPr wrap="none" rtlCol="0">
            <a:spAutoFit/>
          </a:bodyPr>
          <a:lstStyle/>
          <a:p>
            <a:r>
              <a:rPr lang="en-US" dirty="0" smtClean="0">
                <a:latin typeface="Arial"/>
              </a:rPr>
              <a:t>1732 UTC- Severe thunderstorm on radar</a:t>
            </a:r>
            <a:endParaRPr lang="en-US" dirty="0">
              <a:latin typeface="Arial"/>
            </a:endParaRPr>
          </a:p>
        </p:txBody>
      </p:sp>
      <p:sp>
        <p:nvSpPr>
          <p:cNvPr id="16" name="TextBox 22"/>
          <p:cNvSpPr txBox="1">
            <a:spLocks noChangeArrowheads="1"/>
          </p:cNvSpPr>
          <p:nvPr/>
        </p:nvSpPr>
        <p:spPr bwMode="auto">
          <a:xfrm>
            <a:off x="935050" y="2990776"/>
            <a:ext cx="1976575" cy="307777"/>
          </a:xfrm>
          <a:prstGeom prst="rect">
            <a:avLst/>
          </a:prstGeom>
          <a:solidFill>
            <a:schemeClr val="bg1"/>
          </a:solidFill>
          <a:ln w="9525">
            <a:noFill/>
            <a:miter lim="800000"/>
            <a:headEnd/>
            <a:tailEnd/>
          </a:ln>
        </p:spPr>
        <p:txBody>
          <a:bodyPr wrap="square">
            <a:prstTxWarp prst="textNoShape">
              <a:avLst/>
            </a:prstTxWarp>
            <a:spAutoFit/>
          </a:bodyPr>
          <a:lstStyle/>
          <a:p>
            <a:r>
              <a:rPr lang="en-US" sz="1400" dirty="0">
                <a:latin typeface="Arial"/>
              </a:rPr>
              <a:t>NEXRAD at 1735 UTC</a:t>
            </a:r>
          </a:p>
        </p:txBody>
      </p:sp>
      <p:sp>
        <p:nvSpPr>
          <p:cNvPr id="17" name="TextBox 21"/>
          <p:cNvSpPr txBox="1">
            <a:spLocks noChangeArrowheads="1"/>
          </p:cNvSpPr>
          <p:nvPr/>
        </p:nvSpPr>
        <p:spPr bwMode="auto">
          <a:xfrm>
            <a:off x="61950" y="87510"/>
            <a:ext cx="3636949" cy="307777"/>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400" dirty="0">
                <a:latin typeface="Arial"/>
              </a:rPr>
              <a:t>First NEXRAD 35+ </a:t>
            </a:r>
            <a:r>
              <a:rPr lang="en-US" sz="1400" dirty="0" err="1">
                <a:latin typeface="Arial"/>
              </a:rPr>
              <a:t>dBz</a:t>
            </a:r>
            <a:r>
              <a:rPr lang="en-US" sz="1400" dirty="0">
                <a:latin typeface="Arial"/>
              </a:rPr>
              <a:t> echo at 1622 UTC</a:t>
            </a:r>
          </a:p>
        </p:txBody>
      </p:sp>
      <p:sp>
        <p:nvSpPr>
          <p:cNvPr id="18" name="TextBox 22"/>
          <p:cNvSpPr txBox="1">
            <a:spLocks noChangeArrowheads="1"/>
          </p:cNvSpPr>
          <p:nvPr/>
        </p:nvSpPr>
        <p:spPr bwMode="auto">
          <a:xfrm>
            <a:off x="914400" y="5883389"/>
            <a:ext cx="2131019" cy="307777"/>
          </a:xfrm>
          <a:prstGeom prst="rect">
            <a:avLst/>
          </a:prstGeom>
          <a:solidFill>
            <a:schemeClr val="bg1"/>
          </a:solidFill>
          <a:ln w="9525">
            <a:noFill/>
            <a:miter lim="800000"/>
            <a:headEnd/>
            <a:tailEnd/>
          </a:ln>
        </p:spPr>
        <p:txBody>
          <a:bodyPr wrap="square">
            <a:prstTxWarp prst="textNoShape">
              <a:avLst/>
            </a:prstTxWarp>
            <a:spAutoFit/>
          </a:bodyPr>
          <a:lstStyle/>
          <a:p>
            <a:r>
              <a:rPr lang="en-US" sz="1400" dirty="0" smtClean="0">
                <a:latin typeface="Arial"/>
              </a:rPr>
              <a:t>Hastings, NE Base Refl.</a:t>
            </a:r>
            <a:endParaRPr lang="en-US" sz="1400" dirty="0">
              <a:latin typeface="Arial"/>
            </a:endParaRPr>
          </a:p>
        </p:txBody>
      </p:sp>
      <p:sp>
        <p:nvSpPr>
          <p:cNvPr id="19" name="TextBox 18"/>
          <p:cNvSpPr txBox="1"/>
          <p:nvPr/>
        </p:nvSpPr>
        <p:spPr>
          <a:xfrm>
            <a:off x="3657610" y="270881"/>
            <a:ext cx="5301626" cy="830997"/>
          </a:xfrm>
          <a:prstGeom prst="rect">
            <a:avLst/>
          </a:prstGeom>
          <a:solidFill>
            <a:schemeClr val="bg1"/>
          </a:solidFill>
          <a:ln w="19050">
            <a:solidFill>
              <a:schemeClr val="tx1"/>
            </a:solidFill>
          </a:ln>
        </p:spPr>
        <p:txBody>
          <a:bodyPr wrap="square" rtlCol="0">
            <a:spAutoFit/>
          </a:bodyPr>
          <a:lstStyle/>
          <a:p>
            <a:pPr algn="ctr"/>
            <a:r>
              <a:rPr lang="en-US" sz="2400" b="1" dirty="0" smtClean="0">
                <a:latin typeface="Arial"/>
              </a:rPr>
              <a:t>Example from June 17, 2009 </a:t>
            </a:r>
          </a:p>
          <a:p>
            <a:pPr algn="ctr"/>
            <a:r>
              <a:rPr lang="en-US" sz="2400" b="1" dirty="0" smtClean="0">
                <a:latin typeface="Arial"/>
              </a:rPr>
              <a:t>over Northern KS</a:t>
            </a:r>
            <a:endParaRPr lang="en-US" sz="2400" b="1" dirty="0">
              <a:latin typeface="Arial"/>
            </a:endParaRPr>
          </a:p>
        </p:txBody>
      </p:sp>
      <p:sp>
        <p:nvSpPr>
          <p:cNvPr id="20" name="TextBox 19"/>
          <p:cNvSpPr txBox="1"/>
          <p:nvPr/>
        </p:nvSpPr>
        <p:spPr>
          <a:xfrm>
            <a:off x="3657610" y="1347605"/>
            <a:ext cx="4532686" cy="707886"/>
          </a:xfrm>
          <a:prstGeom prst="rect">
            <a:avLst/>
          </a:prstGeom>
          <a:solidFill>
            <a:schemeClr val="accent1">
              <a:lumMod val="20000"/>
              <a:lumOff val="80000"/>
            </a:schemeClr>
          </a:solidFill>
          <a:ln w="12700">
            <a:solidFill>
              <a:srgbClr val="0000FF"/>
            </a:solidFill>
          </a:ln>
        </p:spPr>
        <p:txBody>
          <a:bodyPr wrap="none" rtlCol="0">
            <a:spAutoFit/>
          </a:bodyPr>
          <a:lstStyle/>
          <a:p>
            <a:r>
              <a:rPr lang="en-US" sz="2000" dirty="0" smtClean="0">
                <a:latin typeface="Arial"/>
              </a:rPr>
              <a:t>First UW-CTC rate signal precedes </a:t>
            </a:r>
          </a:p>
          <a:p>
            <a:r>
              <a:rPr lang="en-US" sz="2000" dirty="0" smtClean="0">
                <a:latin typeface="Arial"/>
              </a:rPr>
              <a:t>NEXRAD 35 dBZ signal by 37 minutes</a:t>
            </a:r>
            <a:endParaRPr lang="en-US" sz="2000" dirty="0">
              <a:latin typeface="Arial"/>
            </a:endParaRPr>
          </a:p>
        </p:txBody>
      </p:sp>
    </p:spTree>
    <p:extLst>
      <p:ext uri="{BB962C8B-B14F-4D97-AF65-F5344CB8AC3E}">
        <p14:creationId xmlns:p14="http://schemas.microsoft.com/office/powerpoint/2010/main" val="3050871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xit"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par>
                                <p:cTn id="10" presetID="1" presetClass="entr" presetSubtype="0" fill="hold" grpId="1"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exit"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title"/>
          </p:nvPr>
        </p:nvSpPr>
        <p:spPr/>
        <p:txBody>
          <a:bodyPr/>
          <a:lstStyle/>
          <a:p>
            <a:r>
              <a:rPr lang="en-US" dirty="0" smtClean="0">
                <a:latin typeface="Arial" charset="0"/>
                <a:ea typeface="ＭＳ Ｐゴシック" charset="0"/>
                <a:cs typeface="ＭＳ Ｐゴシック" charset="0"/>
              </a:rPr>
              <a:t>2009-04-29 </a:t>
            </a:r>
            <a:r>
              <a:rPr lang="en-US" dirty="0" err="1">
                <a:latin typeface="Arial" charset="0"/>
                <a:ea typeface="ＭＳ Ｐゴシック" charset="0"/>
                <a:cs typeface="ＭＳ Ｐゴシック" charset="0"/>
              </a:rPr>
              <a:t>Dryline</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Case</a:t>
            </a:r>
            <a:endParaRPr lang="en-US" dirty="0">
              <a:latin typeface="Arial" charset="0"/>
              <a:ea typeface="ＭＳ Ｐゴシック" charset="0"/>
              <a:cs typeface="ＭＳ Ｐゴシック" charset="0"/>
            </a:endParaRPr>
          </a:p>
        </p:txBody>
      </p:sp>
      <p:graphicFrame>
        <p:nvGraphicFramePr>
          <p:cNvPr id="90114" name="Object 2"/>
          <p:cNvGraphicFramePr>
            <a:graphicFrameLocks noChangeAspect="1"/>
          </p:cNvGraphicFramePr>
          <p:nvPr/>
        </p:nvGraphicFramePr>
        <p:xfrm>
          <a:off x="1219200" y="1447800"/>
          <a:ext cx="6781800" cy="4926013"/>
        </p:xfrm>
        <a:graphic>
          <a:graphicData uri="http://schemas.openxmlformats.org/presentationml/2006/ole">
            <mc:AlternateContent xmlns:mc="http://schemas.openxmlformats.org/markup-compatibility/2006">
              <mc:Choice xmlns:v="urn:schemas-microsoft-com:vml" Requires="v">
                <p:oleObj spid="_x0000_s1045" name="Document" r:id="rId4" imgW="10209524" imgH="7415873" progId="Word.Document.12">
                  <p:link updateAutomatic="1"/>
                </p:oleObj>
              </mc:Choice>
              <mc:Fallback>
                <p:oleObj name="Document" r:id="rId4" imgW="10209524" imgH="7415873" progId="Word.Document.12">
                  <p:link updateAutomatic="1"/>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447800"/>
                        <a:ext cx="6781800"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4002028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8" name="Group 21"/>
          <p:cNvGrpSpPr>
            <a:grpSpLocks/>
          </p:cNvGrpSpPr>
          <p:nvPr/>
        </p:nvGrpSpPr>
        <p:grpSpPr bwMode="auto">
          <a:xfrm>
            <a:off x="4953000" y="3581400"/>
            <a:ext cx="3810000" cy="2933700"/>
            <a:chOff x="5105400" y="3924689"/>
            <a:chExt cx="3810000" cy="2933311"/>
          </a:xfrm>
        </p:grpSpPr>
        <p:grpSp>
          <p:nvGrpSpPr>
            <p:cNvPr id="96282" name="Group 12"/>
            <p:cNvGrpSpPr>
              <a:grpSpLocks/>
            </p:cNvGrpSpPr>
            <p:nvPr/>
          </p:nvGrpSpPr>
          <p:grpSpPr bwMode="auto">
            <a:xfrm>
              <a:off x="5105400" y="3924689"/>
              <a:ext cx="3810000" cy="2933311"/>
              <a:chOff x="5105400" y="3924689"/>
              <a:chExt cx="3810000" cy="2933311"/>
            </a:xfrm>
          </p:grpSpPr>
          <p:pic>
            <p:nvPicPr>
              <p:cNvPr id="96284" name="Picture 6" descr="KAMA_20090429_2103UTC.png"/>
              <p:cNvPicPr>
                <a:picLocks noChangeAspect="1"/>
              </p:cNvPicPr>
              <p:nvPr/>
            </p:nvPicPr>
            <p:blipFill>
              <a:blip r:embed="rId3">
                <a:extLst>
                  <a:ext uri="{28A0092B-C50C-407E-A947-70E740481C1C}">
                    <a14:useLocalDpi xmlns:a14="http://schemas.microsoft.com/office/drawing/2010/main" val="0"/>
                  </a:ext>
                </a:extLst>
              </a:blip>
              <a:srcRect r="22501"/>
              <a:stretch>
                <a:fillRect/>
              </a:stretch>
            </p:blipFill>
            <p:spPr bwMode="auto">
              <a:xfrm>
                <a:off x="5105400" y="3924689"/>
                <a:ext cx="3810000" cy="293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nut 7"/>
              <p:cNvSpPr/>
              <p:nvPr/>
            </p:nvSpPr>
            <p:spPr>
              <a:xfrm>
                <a:off x="6248400" y="4343733"/>
                <a:ext cx="1524000" cy="1142848"/>
              </a:xfrm>
              <a:prstGeom prst="donut">
                <a:avLst>
                  <a:gd name="adj" fmla="val 5234"/>
                </a:avLst>
              </a:prstGeom>
              <a:solidFill>
                <a:srgbClr val="FFFF00"/>
              </a:solidFill>
              <a:ln w="0"/>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latin typeface="Arial" charset="0"/>
                  <a:ea typeface="ＭＳ Ｐゴシック" charset="0"/>
                  <a:cs typeface="ＭＳ Ｐゴシック" charset="0"/>
                </a:endParaRPr>
              </a:p>
            </p:txBody>
          </p:sp>
        </p:grpSp>
        <p:sp>
          <p:nvSpPr>
            <p:cNvPr id="96283" name="TextBox 18"/>
            <p:cNvSpPr txBox="1">
              <a:spLocks noChangeArrowheads="1"/>
            </p:cNvSpPr>
            <p:nvPr/>
          </p:nvSpPr>
          <p:spPr bwMode="auto">
            <a:xfrm>
              <a:off x="5105400" y="3924689"/>
              <a:ext cx="3810000" cy="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D6ECFF"/>
                  </a:solidFill>
                  <a:latin typeface="Calibri" charset="0"/>
                </a:rPr>
                <a:t>KAMA 2103 UTC Base Reflectivity</a:t>
              </a:r>
            </a:p>
          </p:txBody>
        </p:sp>
      </p:grpSp>
      <p:grpSp>
        <p:nvGrpSpPr>
          <p:cNvPr id="96259" name="Group 31"/>
          <p:cNvGrpSpPr>
            <a:grpSpLocks/>
          </p:cNvGrpSpPr>
          <p:nvPr/>
        </p:nvGrpSpPr>
        <p:grpSpPr bwMode="auto">
          <a:xfrm>
            <a:off x="457200" y="381000"/>
            <a:ext cx="6019800" cy="2933700"/>
            <a:chOff x="457200" y="381778"/>
            <a:chExt cx="6019800" cy="2933311"/>
          </a:xfrm>
        </p:grpSpPr>
        <p:grpSp>
          <p:nvGrpSpPr>
            <p:cNvPr id="96268" name="Group 19"/>
            <p:cNvGrpSpPr>
              <a:grpSpLocks/>
            </p:cNvGrpSpPr>
            <p:nvPr/>
          </p:nvGrpSpPr>
          <p:grpSpPr bwMode="auto">
            <a:xfrm>
              <a:off x="2667000" y="381778"/>
              <a:ext cx="3810000" cy="2933311"/>
              <a:chOff x="228600" y="762000"/>
              <a:chExt cx="3810000" cy="2933311"/>
            </a:xfrm>
          </p:grpSpPr>
          <p:grpSp>
            <p:nvGrpSpPr>
              <p:cNvPr id="96275" name="Group 15"/>
              <p:cNvGrpSpPr>
                <a:grpSpLocks/>
              </p:cNvGrpSpPr>
              <p:nvPr/>
            </p:nvGrpSpPr>
            <p:grpSpPr bwMode="auto">
              <a:xfrm>
                <a:off x="228600" y="762000"/>
                <a:ext cx="3810000" cy="2933311"/>
                <a:chOff x="228600" y="762000"/>
                <a:chExt cx="3810000" cy="2933311"/>
              </a:xfrm>
            </p:grpSpPr>
            <p:grpSp>
              <p:nvGrpSpPr>
                <p:cNvPr id="96277" name="Group 10"/>
                <p:cNvGrpSpPr>
                  <a:grpSpLocks/>
                </p:cNvGrpSpPr>
                <p:nvPr/>
              </p:nvGrpSpPr>
              <p:grpSpPr bwMode="auto">
                <a:xfrm>
                  <a:off x="228600" y="762000"/>
                  <a:ext cx="3810000" cy="2933311"/>
                  <a:chOff x="228600" y="762000"/>
                  <a:chExt cx="3810000" cy="2933311"/>
                </a:xfrm>
              </p:grpSpPr>
              <p:pic>
                <p:nvPicPr>
                  <p:cNvPr id="96280" name="Picture 4" descr="KAMA_20090429_2018UTC.png"/>
                  <p:cNvPicPr>
                    <a:picLocks noChangeAspect="1"/>
                  </p:cNvPicPr>
                  <p:nvPr/>
                </p:nvPicPr>
                <p:blipFill>
                  <a:blip r:embed="rId4">
                    <a:extLst>
                      <a:ext uri="{28A0092B-C50C-407E-A947-70E740481C1C}">
                        <a14:useLocalDpi xmlns:a14="http://schemas.microsoft.com/office/drawing/2010/main" val="0"/>
                      </a:ext>
                    </a:extLst>
                  </a:blip>
                  <a:srcRect r="22501"/>
                  <a:stretch>
                    <a:fillRect/>
                  </a:stretch>
                </p:blipFill>
                <p:spPr bwMode="auto">
                  <a:xfrm>
                    <a:off x="228600" y="762000"/>
                    <a:ext cx="3810000" cy="293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nut 9"/>
                  <p:cNvSpPr/>
                  <p:nvPr/>
                </p:nvSpPr>
                <p:spPr>
                  <a:xfrm>
                    <a:off x="1371600" y="1190568"/>
                    <a:ext cx="1524000" cy="1142848"/>
                  </a:xfrm>
                  <a:prstGeom prst="donut">
                    <a:avLst>
                      <a:gd name="adj" fmla="val 5234"/>
                    </a:avLst>
                  </a:prstGeom>
                  <a:solidFill>
                    <a:srgbClr val="FFFF00"/>
                  </a:solidFill>
                  <a:ln w="0"/>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latin typeface="Arial" charset="0"/>
                      <a:ea typeface="ＭＳ Ｐゴシック" charset="0"/>
                      <a:cs typeface="ＭＳ Ｐゴシック" charset="0"/>
                    </a:endParaRPr>
                  </a:p>
                </p:txBody>
              </p:sp>
            </p:grpSp>
            <p:sp>
              <p:nvSpPr>
                <p:cNvPr id="15" name="Donut 14"/>
                <p:cNvSpPr/>
                <p:nvPr/>
              </p:nvSpPr>
              <p:spPr>
                <a:xfrm>
                  <a:off x="2667000" y="2742937"/>
                  <a:ext cx="762000" cy="761899"/>
                </a:xfrm>
                <a:prstGeom prst="donut">
                  <a:avLst>
                    <a:gd name="adj" fmla="val 6464"/>
                  </a:avLst>
                </a:prstGeom>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latin typeface="Arial" charset="0"/>
                    <a:ea typeface="ＭＳ Ｐゴシック" charset="0"/>
                    <a:cs typeface="ＭＳ Ｐゴシック" charset="0"/>
                  </a:endParaRPr>
                </a:p>
              </p:txBody>
            </p:sp>
          </p:grpSp>
          <p:sp>
            <p:nvSpPr>
              <p:cNvPr id="96276" name="TextBox 16"/>
              <p:cNvSpPr txBox="1">
                <a:spLocks noChangeArrowheads="1"/>
              </p:cNvSpPr>
              <p:nvPr/>
            </p:nvSpPr>
            <p:spPr bwMode="auto">
              <a:xfrm>
                <a:off x="228600" y="762000"/>
                <a:ext cx="3810000" cy="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D6ECFF"/>
                    </a:solidFill>
                    <a:latin typeface="Calibri" charset="0"/>
                  </a:rPr>
                  <a:t>KAMA 2018 UTC Base Reflectivity</a:t>
                </a:r>
              </a:p>
            </p:txBody>
          </p:sp>
        </p:grpSp>
        <p:sp>
          <p:nvSpPr>
            <p:cNvPr id="96269" name="TextBox 22"/>
            <p:cNvSpPr txBox="1">
              <a:spLocks noChangeArrowheads="1"/>
            </p:cNvSpPr>
            <p:nvPr/>
          </p:nvSpPr>
          <p:spPr bwMode="auto">
            <a:xfrm>
              <a:off x="457200" y="751110"/>
              <a:ext cx="2438400" cy="7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smtClean="0">
                  <a:latin typeface="Calibri" charset="0"/>
                </a:rPr>
                <a:t>Strong UW-CTC rate at 2015 UTC</a:t>
              </a:r>
              <a:endParaRPr lang="en-US" sz="2000" dirty="0">
                <a:latin typeface="Calibri" charset="0"/>
              </a:endParaRPr>
            </a:p>
          </p:txBody>
        </p:sp>
        <p:cxnSp>
          <p:nvCxnSpPr>
            <p:cNvPr id="25" name="Straight Arrow Connector 24"/>
            <p:cNvCxnSpPr/>
            <p:nvPr/>
          </p:nvCxnSpPr>
          <p:spPr>
            <a:xfrm>
              <a:off x="2286000" y="1296057"/>
              <a:ext cx="1524000" cy="1634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6260" name="Group 33"/>
          <p:cNvGrpSpPr>
            <a:grpSpLocks/>
          </p:cNvGrpSpPr>
          <p:nvPr/>
        </p:nvGrpSpPr>
        <p:grpSpPr bwMode="auto">
          <a:xfrm>
            <a:off x="457200" y="3581400"/>
            <a:ext cx="3810000" cy="2933700"/>
            <a:chOff x="457200" y="3581400"/>
            <a:chExt cx="3810000" cy="2933311"/>
          </a:xfrm>
        </p:grpSpPr>
        <p:grpSp>
          <p:nvGrpSpPr>
            <p:cNvPr id="96262" name="Group 20"/>
            <p:cNvGrpSpPr>
              <a:grpSpLocks/>
            </p:cNvGrpSpPr>
            <p:nvPr/>
          </p:nvGrpSpPr>
          <p:grpSpPr bwMode="auto">
            <a:xfrm>
              <a:off x="457200" y="3581400"/>
              <a:ext cx="3810000" cy="2933311"/>
              <a:chOff x="228600" y="3924689"/>
              <a:chExt cx="3810000" cy="2933311"/>
            </a:xfrm>
          </p:grpSpPr>
          <p:grpSp>
            <p:nvGrpSpPr>
              <p:cNvPr id="96264" name="Group 11"/>
              <p:cNvGrpSpPr>
                <a:grpSpLocks/>
              </p:cNvGrpSpPr>
              <p:nvPr/>
            </p:nvGrpSpPr>
            <p:grpSpPr bwMode="auto">
              <a:xfrm>
                <a:off x="228600" y="3924689"/>
                <a:ext cx="3810000" cy="2933311"/>
                <a:chOff x="228600" y="3924689"/>
                <a:chExt cx="3810000" cy="2933311"/>
              </a:xfrm>
            </p:grpSpPr>
            <p:pic>
              <p:nvPicPr>
                <p:cNvPr id="96266" name="Picture 5" descr="KAMA_20090429_2035UTC.png"/>
                <p:cNvPicPr>
                  <a:picLocks noChangeAspect="1"/>
                </p:cNvPicPr>
                <p:nvPr/>
              </p:nvPicPr>
              <p:blipFill>
                <a:blip r:embed="rId5">
                  <a:extLst>
                    <a:ext uri="{28A0092B-C50C-407E-A947-70E740481C1C}">
                      <a14:useLocalDpi xmlns:a14="http://schemas.microsoft.com/office/drawing/2010/main" val="0"/>
                    </a:ext>
                  </a:extLst>
                </a:blip>
                <a:srcRect r="22501"/>
                <a:stretch>
                  <a:fillRect/>
                </a:stretch>
              </p:blipFill>
              <p:spPr bwMode="auto">
                <a:xfrm>
                  <a:off x="228600" y="3924689"/>
                  <a:ext cx="3810000" cy="293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nut 8"/>
                <p:cNvSpPr/>
                <p:nvPr/>
              </p:nvSpPr>
              <p:spPr>
                <a:xfrm>
                  <a:off x="1371600" y="4343733"/>
                  <a:ext cx="1524000" cy="1142848"/>
                </a:xfrm>
                <a:prstGeom prst="donut">
                  <a:avLst>
                    <a:gd name="adj" fmla="val 5234"/>
                  </a:avLst>
                </a:prstGeom>
                <a:solidFill>
                  <a:srgbClr val="FFFF00"/>
                </a:solidFill>
                <a:ln w="0"/>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chemeClr val="tx1"/>
                    </a:solidFill>
                    <a:latin typeface="Arial" charset="0"/>
                    <a:ea typeface="ＭＳ Ｐゴシック" charset="0"/>
                    <a:cs typeface="ＭＳ Ｐゴシック" charset="0"/>
                  </a:endParaRPr>
                </a:p>
              </p:txBody>
            </p:sp>
          </p:grpSp>
          <p:sp>
            <p:nvSpPr>
              <p:cNvPr id="96265" name="TextBox 17"/>
              <p:cNvSpPr txBox="1">
                <a:spLocks noChangeArrowheads="1"/>
              </p:cNvSpPr>
              <p:nvPr/>
            </p:nvSpPr>
            <p:spPr bwMode="auto">
              <a:xfrm>
                <a:off x="228600" y="3924689"/>
                <a:ext cx="3810000" cy="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D6ECFF"/>
                    </a:solidFill>
                    <a:latin typeface="Calibri" charset="0"/>
                  </a:rPr>
                  <a:t>KAMA 2035 UTC Base Reflectivity</a:t>
                </a:r>
              </a:p>
            </p:txBody>
          </p:sp>
        </p:grpSp>
        <p:sp>
          <p:nvSpPr>
            <p:cNvPr id="96263" name="TextBox 32"/>
            <p:cNvSpPr txBox="1">
              <a:spLocks noChangeArrowheads="1"/>
            </p:cNvSpPr>
            <p:nvPr/>
          </p:nvSpPr>
          <p:spPr bwMode="auto">
            <a:xfrm>
              <a:off x="2286000" y="5105400"/>
              <a:ext cx="1981200" cy="73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FFFF00"/>
                  </a:solidFill>
                  <a:latin typeface="Calibri" charset="0"/>
                </a:rPr>
                <a:t>First echo &gt;= 35 dBZ, 17 minutes after </a:t>
              </a:r>
              <a:r>
                <a:rPr lang="en-US" sz="1400" dirty="0" smtClean="0">
                  <a:solidFill>
                    <a:srgbClr val="FFFF00"/>
                  </a:solidFill>
                  <a:latin typeface="Calibri" charset="0"/>
                </a:rPr>
                <a:t>~ -25 K /15 min CTC rate</a:t>
              </a:r>
              <a:endParaRPr lang="en-US" sz="1400" dirty="0">
                <a:solidFill>
                  <a:srgbClr val="FFFF00"/>
                </a:solidFill>
                <a:latin typeface="Calibri" charset="0"/>
              </a:endParaRPr>
            </a:p>
          </p:txBody>
        </p:sp>
      </p:grpSp>
    </p:spTree>
    <p:extLst>
      <p:ext uri="{BB962C8B-B14F-4D97-AF65-F5344CB8AC3E}">
        <p14:creationId xmlns:p14="http://schemas.microsoft.com/office/powerpoint/2010/main" val="13761798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3"/>
          <p:cNvPicPr>
            <a:picLocks noChangeAspect="1" noChangeArrowheads="1"/>
          </p:cNvPicPr>
          <p:nvPr/>
        </p:nvPicPr>
        <p:blipFill>
          <a:blip r:embed="rId3">
            <a:extLst>
              <a:ext uri="{28A0092B-C50C-407E-A947-70E740481C1C}">
                <a14:useLocalDpi xmlns:a14="http://schemas.microsoft.com/office/drawing/2010/main" val="0"/>
              </a:ext>
            </a:extLst>
          </a:blip>
          <a:srcRect r="4347"/>
          <a:stretch>
            <a:fillRect/>
          </a:stretch>
        </p:blipFill>
        <p:spPr bwMode="auto">
          <a:xfrm>
            <a:off x="5791200" y="3124200"/>
            <a:ext cx="3352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20"/>
          <p:cNvPicPr>
            <a:picLocks noChangeAspect="1" noChangeArrowheads="1"/>
          </p:cNvPicPr>
          <p:nvPr/>
        </p:nvPicPr>
        <p:blipFill>
          <a:blip r:embed="rId4">
            <a:extLst>
              <a:ext uri="{28A0092B-C50C-407E-A947-70E740481C1C}">
                <a14:useLocalDpi xmlns:a14="http://schemas.microsoft.com/office/drawing/2010/main" val="0"/>
              </a:ext>
            </a:extLst>
          </a:blip>
          <a:srcRect r="5661"/>
          <a:stretch>
            <a:fillRect/>
          </a:stretch>
        </p:blipFill>
        <p:spPr bwMode="auto">
          <a:xfrm>
            <a:off x="2743200" y="3429000"/>
            <a:ext cx="38100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8"/>
          <p:cNvSpPr txBox="1">
            <a:spLocks noChangeArrowheads="1"/>
          </p:cNvSpPr>
          <p:nvPr/>
        </p:nvSpPr>
        <p:spPr bwMode="auto">
          <a:xfrm>
            <a:off x="838200" y="5029200"/>
            <a:ext cx="2014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47C"/>
                </a:solidFill>
              </a:rPr>
              <a:t>IR4 and CI at 0145Z</a:t>
            </a:r>
          </a:p>
        </p:txBody>
      </p:sp>
      <p:sp>
        <p:nvSpPr>
          <p:cNvPr id="104453" name="Text Box 13"/>
          <p:cNvSpPr txBox="1">
            <a:spLocks noChangeArrowheads="1"/>
          </p:cNvSpPr>
          <p:nvPr/>
        </p:nvSpPr>
        <p:spPr bwMode="auto">
          <a:xfrm>
            <a:off x="5486400" y="2362200"/>
            <a:ext cx="1968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47C"/>
                </a:solidFill>
              </a:rPr>
              <a:t>IR4 image at 0202Z</a:t>
            </a:r>
          </a:p>
        </p:txBody>
      </p:sp>
      <p:sp>
        <p:nvSpPr>
          <p:cNvPr id="104454" name="Text Box 14"/>
          <p:cNvSpPr txBox="1">
            <a:spLocks noChangeArrowheads="1"/>
          </p:cNvSpPr>
          <p:nvPr/>
        </p:nvSpPr>
        <p:spPr bwMode="auto">
          <a:xfrm>
            <a:off x="-92075" y="6019800"/>
            <a:ext cx="92360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t>Again </a:t>
            </a:r>
            <a:r>
              <a:rPr lang="en-US" sz="1600" dirty="0" smtClean="0"/>
              <a:t>UW-CTC overlaid on infrared window</a:t>
            </a:r>
            <a:endParaRPr lang="en-US" sz="1600" dirty="0"/>
          </a:p>
          <a:p>
            <a:pPr algn="ctr" eaLnBrk="1" hangingPunct="1"/>
            <a:r>
              <a:rPr lang="en-US" sz="1600" dirty="0"/>
              <a:t>Kansas reported hail (largest 2.75</a:t>
            </a:r>
            <a:r>
              <a:rPr lang="ja-JP" altLang="en-US" sz="1600" dirty="0"/>
              <a:t>”</a:t>
            </a:r>
            <a:r>
              <a:rPr lang="en-US" sz="1600" dirty="0"/>
              <a:t> at 0216Z)</a:t>
            </a:r>
          </a:p>
          <a:p>
            <a:pPr eaLnBrk="1" hangingPunct="1"/>
            <a:endParaRPr lang="en-US" sz="1600" dirty="0"/>
          </a:p>
        </p:txBody>
      </p:sp>
      <p:pic>
        <p:nvPicPr>
          <p:cNvPr id="1044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831850"/>
            <a:ext cx="33528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Text Box 5"/>
          <p:cNvSpPr txBox="1">
            <a:spLocks noChangeArrowheads="1"/>
          </p:cNvSpPr>
          <p:nvPr/>
        </p:nvSpPr>
        <p:spPr bwMode="auto">
          <a:xfrm>
            <a:off x="1295400" y="2362200"/>
            <a:ext cx="272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47C"/>
                </a:solidFill>
              </a:rPr>
              <a:t>CTC on IR4 image at 0110Z</a:t>
            </a:r>
          </a:p>
        </p:txBody>
      </p:sp>
      <p:pic>
        <p:nvPicPr>
          <p:cNvPr id="104457"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838200"/>
            <a:ext cx="3352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Text Box 17"/>
          <p:cNvSpPr txBox="1">
            <a:spLocks noChangeArrowheads="1"/>
          </p:cNvSpPr>
          <p:nvPr/>
        </p:nvSpPr>
        <p:spPr bwMode="auto">
          <a:xfrm>
            <a:off x="4876800" y="2209800"/>
            <a:ext cx="24082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47C"/>
                </a:solidFill>
              </a:rPr>
              <a:t>Radar reflectivity in clear</a:t>
            </a:r>
          </a:p>
          <a:p>
            <a:pPr algn="ctr" eaLnBrk="1" hangingPunct="1"/>
            <a:r>
              <a:rPr lang="en-US" sz="1600">
                <a:solidFill>
                  <a:srgbClr val="FFF47C"/>
                </a:solidFill>
              </a:rPr>
              <a:t>air mode at 0115Z</a:t>
            </a:r>
          </a:p>
        </p:txBody>
      </p:sp>
      <p:pic>
        <p:nvPicPr>
          <p:cNvPr id="104459"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124200"/>
            <a:ext cx="335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0" name="Text Box 19"/>
          <p:cNvSpPr txBox="1">
            <a:spLocks noChangeArrowheads="1"/>
          </p:cNvSpPr>
          <p:nvPr/>
        </p:nvSpPr>
        <p:spPr bwMode="auto">
          <a:xfrm>
            <a:off x="381000" y="4800600"/>
            <a:ext cx="272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F47C"/>
                </a:solidFill>
              </a:rPr>
              <a:t>CTC on IR4 image at 0132Z</a:t>
            </a:r>
          </a:p>
        </p:txBody>
      </p:sp>
      <p:sp>
        <p:nvSpPr>
          <p:cNvPr id="104461" name="Oval 21"/>
          <p:cNvSpPr>
            <a:spLocks noChangeArrowheads="1"/>
          </p:cNvSpPr>
          <p:nvPr/>
        </p:nvSpPr>
        <p:spPr bwMode="auto">
          <a:xfrm>
            <a:off x="3886200" y="4419600"/>
            <a:ext cx="457200" cy="381000"/>
          </a:xfrm>
          <a:prstGeom prst="ellipse">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47C"/>
              </a:solidFill>
            </a:endParaRPr>
          </a:p>
        </p:txBody>
      </p:sp>
      <p:sp>
        <p:nvSpPr>
          <p:cNvPr id="104462" name="Text Box 22"/>
          <p:cNvSpPr txBox="1">
            <a:spLocks noChangeArrowheads="1"/>
          </p:cNvSpPr>
          <p:nvPr/>
        </p:nvSpPr>
        <p:spPr bwMode="auto">
          <a:xfrm>
            <a:off x="3108325" y="5394325"/>
            <a:ext cx="2363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47C"/>
                </a:solidFill>
              </a:rPr>
              <a:t>Radar reflectivity above </a:t>
            </a:r>
          </a:p>
          <a:p>
            <a:pPr algn="ctr" eaLnBrk="1" hangingPunct="1"/>
            <a:r>
              <a:rPr lang="en-US" sz="1600">
                <a:solidFill>
                  <a:srgbClr val="FFF47C"/>
                </a:solidFill>
              </a:rPr>
              <a:t>28 dBz at 0134Z</a:t>
            </a:r>
          </a:p>
        </p:txBody>
      </p:sp>
      <p:sp>
        <p:nvSpPr>
          <p:cNvPr id="104463" name="Oval 24"/>
          <p:cNvSpPr>
            <a:spLocks noChangeArrowheads="1"/>
          </p:cNvSpPr>
          <p:nvPr/>
        </p:nvSpPr>
        <p:spPr bwMode="auto">
          <a:xfrm>
            <a:off x="6858000" y="4114800"/>
            <a:ext cx="381000" cy="5334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47C"/>
              </a:solidFill>
            </a:endParaRPr>
          </a:p>
        </p:txBody>
      </p:sp>
      <p:sp>
        <p:nvSpPr>
          <p:cNvPr id="104464" name="Text Box 25"/>
          <p:cNvSpPr txBox="1">
            <a:spLocks noChangeArrowheads="1"/>
          </p:cNvSpPr>
          <p:nvPr/>
        </p:nvSpPr>
        <p:spPr bwMode="auto">
          <a:xfrm>
            <a:off x="6689725" y="4860925"/>
            <a:ext cx="1754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47C"/>
                </a:solidFill>
              </a:rPr>
              <a:t>Radar reflectivity </a:t>
            </a:r>
          </a:p>
          <a:p>
            <a:pPr algn="ctr" eaLnBrk="1" hangingPunct="1"/>
            <a:r>
              <a:rPr lang="en-US" sz="1600">
                <a:solidFill>
                  <a:srgbClr val="FFF47C"/>
                </a:solidFill>
              </a:rPr>
              <a:t>at 0144Z</a:t>
            </a:r>
          </a:p>
        </p:txBody>
      </p:sp>
      <p:sp>
        <p:nvSpPr>
          <p:cNvPr id="17" name="Title 1"/>
          <p:cNvSpPr txBox="1">
            <a:spLocks/>
          </p:cNvSpPr>
          <p:nvPr/>
        </p:nvSpPr>
        <p:spPr>
          <a:xfrm>
            <a:off x="457200" y="3400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charset="0"/>
                <a:ea typeface="ＭＳ Ｐゴシック" charset="0"/>
                <a:cs typeface="ＭＳ Ｐゴシック" charset="0"/>
              </a:rPr>
              <a:t>2009-07-09 Evening Example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28013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1120</TotalTime>
  <Words>2494</Words>
  <Application>Microsoft Macintosh PowerPoint</Application>
  <PresentationFormat>On-screen Show (4:3)</PresentationFormat>
  <Paragraphs>227</Paragraphs>
  <Slides>29</Slides>
  <Notes>10</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29</vt:i4>
      </vt:variant>
    </vt:vector>
  </HeadingPairs>
  <TitlesOfParts>
    <vt:vector size="31" baseType="lpstr">
      <vt:lpstr>Office Theme</vt:lpstr>
      <vt:lpstr>\\localhost\Users\justins\Documents\work\SNAAP\!OLE_LINK1</vt:lpstr>
      <vt:lpstr>University of Wisconsin Convective Initiation – Cloud Top Cooling (UWCI-CTC)  Algorithm Overview</vt:lpstr>
      <vt:lpstr>UW-CTC Users/History</vt:lpstr>
      <vt:lpstr>UW-CTC Inputs</vt:lpstr>
      <vt:lpstr>UW-CTC Goals</vt:lpstr>
      <vt:lpstr>UW-CTC Overview</vt:lpstr>
      <vt:lpstr>PowerPoint Presentation</vt:lpstr>
      <vt:lpstr>2009-04-29 Dryline Case</vt:lpstr>
      <vt:lpstr>PowerPoint Presentation</vt:lpstr>
      <vt:lpstr>PowerPoint Presentation</vt:lpstr>
      <vt:lpstr>PowerPoint Presentation</vt:lpstr>
      <vt:lpstr>Responding to Forecaster Feedback</vt:lpstr>
      <vt:lpstr>Responding to Forecaster Feedback UW-CTC in areas thin cirrus</vt:lpstr>
      <vt:lpstr>Responding to Forecaster Feedback UW-CTC in areas thin cirrus</vt:lpstr>
      <vt:lpstr>Responding to Forecaster Feedback UW-CTC in areas thin cirrus</vt:lpstr>
      <vt:lpstr>Responding to Forecaster Feedback UW-CTC in areas thin cirrus</vt:lpstr>
      <vt:lpstr>Responding to Forecaster Feedback UW-CTC in areas thin cirrus</vt:lpstr>
      <vt:lpstr>Responding to Forecaster Feedback UW-CTC in areas thin cirrus</vt:lpstr>
      <vt:lpstr>Responding to Forecaster Feedback UW-CTC in areas thin cirrus</vt:lpstr>
      <vt:lpstr>Responding to Forecaster Feedback Relating UW-CTC to NEXRAD</vt:lpstr>
      <vt:lpstr>Responding to Forecaster Feedback Relating UW-CTC to NEXRAD</vt:lpstr>
      <vt:lpstr>Responding to Forecaster Feedback Relating UW-CTC to NEXRAD</vt:lpstr>
      <vt:lpstr>Responding to Forecaster Feedback Relating UW-CTC to NEXRAD</vt:lpstr>
      <vt:lpstr>Responding to Forecaster Feedback Relating UW-CTC to NEXRAD</vt:lpstr>
      <vt:lpstr>Responding to Forecaster Feedback Relating UW-CTC to NEXRAD</vt:lpstr>
      <vt:lpstr>Responding to Forecaster Feedback Relating UW-CTC to NEXRAD</vt:lpstr>
      <vt:lpstr>Responding to Forecaster Feedback Relating UW-CTC to NEXRAD</vt:lpstr>
      <vt:lpstr>Responding to Forecaster Feedback Relating UW-CTC to NEXRAD</vt:lpstr>
      <vt:lpstr>Responding to Forecaster Feedback Relating UW-CTC to NEXRAD</vt:lpstr>
      <vt:lpstr>References</vt:lpstr>
    </vt:vector>
  </TitlesOfParts>
  <Company>SSEC at the University of Wisconsin-Madison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Wisconsin Convective Initiation – Cloud Top Cooling Algorithm Overview</dc:title>
  <dc:creator>Justin Sieglaff</dc:creator>
  <cp:lastModifiedBy>Justin Sieglaff</cp:lastModifiedBy>
  <cp:revision>120</cp:revision>
  <cp:lastPrinted>2012-04-09T15:39:12Z</cp:lastPrinted>
  <dcterms:created xsi:type="dcterms:W3CDTF">2012-04-10T18:47:25Z</dcterms:created>
  <dcterms:modified xsi:type="dcterms:W3CDTF">2012-04-12T13:45:53Z</dcterms:modified>
</cp:coreProperties>
</file>