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4.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notesSlides/notesSlide5.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notesSlides/notesSlide6.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notesSlides/notesSlide7.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notesSlides/notesSlide8.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notesSlides/notesSlide9.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notesSlides/notesSlide10.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notesSlides/notesSlide11.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notesSlides/notesSlide12.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notesSlides/notesSlide13.xml" ContentType="application/vnd.openxmlformats-officedocument.presentationml.notesSlide+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notesSlides/notesSlide14.xml" ContentType="application/vnd.openxmlformats-officedocument.presentationml.notesSlide+xml"/>
  <Override PartName="/ppt/tags/tag35.xml" ContentType="application/vnd.openxmlformats-officedocument.presentationml.tags+xml"/>
  <Override PartName="/ppt/tags/tag36.xml" ContentType="application/vnd.openxmlformats-officedocument.presentationml.tags+xml"/>
  <Override PartName="/ppt/notesSlides/notesSlide15.xml" ContentType="application/vnd.openxmlformats-officedocument.presentationml.notesSlide+xml"/>
  <Override PartName="/ppt/tags/tag37.xml" ContentType="application/vnd.openxmlformats-officedocument.presentationml.tags+xml"/>
  <Override PartName="/ppt/tags/tag38.xml" ContentType="application/vnd.openxmlformats-officedocument.presentationml.tags+xml"/>
  <Override PartName="/ppt/notesSlides/notesSlide16.xml" ContentType="application/vnd.openxmlformats-officedocument.presentationml.notesSlide+xml"/>
  <Override PartName="/ppt/tags/tag39.xml" ContentType="application/vnd.openxmlformats-officedocument.presentationml.tags+xml"/>
  <Override PartName="/ppt/tags/tag40.xml" ContentType="application/vnd.openxmlformats-officedocument.presentationml.tags+xml"/>
  <Override PartName="/ppt/notesSlides/notesSlide17.xml" ContentType="application/vnd.openxmlformats-officedocument.presentationml.notesSlide+xml"/>
  <Override PartName="/ppt/tags/tag41.xml" ContentType="application/vnd.openxmlformats-officedocument.presentationml.tags+xml"/>
  <Override PartName="/ppt/tags/tag42.xml" ContentType="application/vnd.openxmlformats-officedocument.presentationml.tags+xml"/>
  <Override PartName="/ppt/notesSlides/notesSlide18.xml" ContentType="application/vnd.openxmlformats-officedocument.presentationml.notesSlide+xml"/>
  <Override PartName="/ppt/tags/tag43.xml" ContentType="application/vnd.openxmlformats-officedocument.presentationml.tags+xml"/>
  <Override PartName="/ppt/tags/tag44.xml" ContentType="application/vnd.openxmlformats-officedocument.presentationml.tags+xml"/>
  <Override PartName="/ppt/notesSlides/notesSlide19.xml" ContentType="application/vnd.openxmlformats-officedocument.presentationml.notesSlide+xml"/>
  <Override PartName="/ppt/tags/tag45.xml" ContentType="application/vnd.openxmlformats-officedocument.presentationml.tags+xml"/>
  <Override PartName="/ppt/tags/tag46.xml" ContentType="application/vnd.openxmlformats-officedocument.presentationml.tags+xml"/>
  <Override PartName="/ppt/notesSlides/notesSlide20.xml" ContentType="application/vnd.openxmlformats-officedocument.presentationml.notesSlide+xml"/>
  <Override PartName="/ppt/tags/tag4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22"/>
  </p:notesMasterIdLst>
  <p:handoutMasterIdLst>
    <p:handoutMasterId r:id="rId23"/>
  </p:handoutMasterIdLst>
  <p:sldIdLst>
    <p:sldId id="256" r:id="rId2"/>
    <p:sldId id="270" r:id="rId3"/>
    <p:sldId id="257" r:id="rId4"/>
    <p:sldId id="258" r:id="rId5"/>
    <p:sldId id="259" r:id="rId6"/>
    <p:sldId id="260" r:id="rId7"/>
    <p:sldId id="261" r:id="rId8"/>
    <p:sldId id="262" r:id="rId9"/>
    <p:sldId id="268" r:id="rId10"/>
    <p:sldId id="263" r:id="rId11"/>
    <p:sldId id="264" r:id="rId12"/>
    <p:sldId id="265" r:id="rId13"/>
    <p:sldId id="271" r:id="rId14"/>
    <p:sldId id="273" r:id="rId15"/>
    <p:sldId id="275" r:id="rId16"/>
    <p:sldId id="276" r:id="rId17"/>
    <p:sldId id="278" r:id="rId18"/>
    <p:sldId id="279" r:id="rId19"/>
    <p:sldId id="269" r:id="rId20"/>
    <p:sldId id="267" r:id="rId21"/>
  </p:sldIdLst>
  <p:sldSz cx="9144000" cy="6858000" type="screen4x3"/>
  <p:notesSz cx="7010400" cy="9296400"/>
  <p:custDataLst>
    <p:tags r:id="rId2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userDrawn="1">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8818" autoAdjust="0"/>
  </p:normalViewPr>
  <p:slideViewPr>
    <p:cSldViewPr>
      <p:cViewPr varScale="1">
        <p:scale>
          <a:sx n="79" d="100"/>
          <a:sy n="79" d="100"/>
        </p:scale>
        <p:origin x="-2460" y="-90"/>
      </p:cViewPr>
      <p:guideLst>
        <p:guide orient="horz" pos="2160"/>
        <p:guide pos="2880"/>
      </p:guideLst>
    </p:cSldViewPr>
  </p:slideViewPr>
  <p:notesTextViewPr>
    <p:cViewPr>
      <p:scale>
        <a:sx n="1" d="1"/>
        <a:sy n="1" d="1"/>
      </p:scale>
      <p:origin x="0" y="0"/>
    </p:cViewPr>
  </p:notesTextViewPr>
  <p:notesViewPr>
    <p:cSldViewPr>
      <p:cViewPr varScale="1">
        <p:scale>
          <a:sx n="73" d="100"/>
          <a:sy n="73" d="100"/>
        </p:scale>
        <p:origin x="2934" y="5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5D76C9FE-4456-45A7-BA5E-6A552010E65B}" type="datetimeFigureOut">
              <a:rPr lang="en-US" smtClean="0"/>
              <a:t>4/10/2018</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6E4110B4-8780-4C6E-999C-CEA33A86A73E}" type="slidenum">
              <a:rPr lang="en-US" smtClean="0"/>
              <a:t>‹#›</a:t>
            </a:fld>
            <a:endParaRPr lang="en-US"/>
          </a:p>
        </p:txBody>
      </p:sp>
    </p:spTree>
    <p:extLst>
      <p:ext uri="{BB962C8B-B14F-4D97-AF65-F5344CB8AC3E}">
        <p14:creationId xmlns:p14="http://schemas.microsoft.com/office/powerpoint/2010/main" val="16663830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3ED8C212-B69E-4168-8F86-6A89E960A558}" type="datetimeFigureOut">
              <a:rPr lang="en-US" smtClean="0"/>
              <a:t>4/10/2018</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6C573312-A5AC-4446-BF29-9C650A021984}" type="slidenum">
              <a:rPr lang="en-US" smtClean="0"/>
              <a:t>‹#›</a:t>
            </a:fld>
            <a:endParaRPr lang="en-US"/>
          </a:p>
        </p:txBody>
      </p:sp>
    </p:spTree>
    <p:extLst>
      <p:ext uri="{BB962C8B-B14F-4D97-AF65-F5344CB8AC3E}">
        <p14:creationId xmlns:p14="http://schemas.microsoft.com/office/powerpoint/2010/main" val="34480769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slide" Target="../slides/slide10.xml"/><Relationship Id="rId2" Type="http://schemas.openxmlformats.org/officeDocument/2006/relationships/notesMaster" Target="../notesMasters/notesMaster1.xml"/><Relationship Id="rId1" Type="http://schemas.openxmlformats.org/officeDocument/2006/relationships/tags" Target="../tags/tag19.xml"/></Relationships>
</file>

<file path=ppt/notesSlides/_rels/notesSlide11.xml.rels><?xml version="1.0" encoding="UTF-8" standalone="yes"?>
<Relationships xmlns="http://schemas.openxmlformats.org/package/2006/relationships"><Relationship Id="rId3" Type="http://schemas.openxmlformats.org/officeDocument/2006/relationships/slide" Target="../slides/slide11.xml"/><Relationship Id="rId2" Type="http://schemas.openxmlformats.org/officeDocument/2006/relationships/notesMaster" Target="../notesMasters/notesMaster1.xml"/><Relationship Id="rId1" Type="http://schemas.openxmlformats.org/officeDocument/2006/relationships/tags" Target="../tags/tag21.xml"/></Relationships>
</file>

<file path=ppt/notesSlides/_rels/notesSlide12.xml.rels><?xml version="1.0" encoding="UTF-8" standalone="yes"?>
<Relationships xmlns="http://schemas.openxmlformats.org/package/2006/relationships"><Relationship Id="rId3" Type="http://schemas.openxmlformats.org/officeDocument/2006/relationships/slide" Target="../slides/slide12.xml"/><Relationship Id="rId2" Type="http://schemas.openxmlformats.org/officeDocument/2006/relationships/notesMaster" Target="../notesMasters/notesMaster1.xml"/><Relationship Id="rId1" Type="http://schemas.openxmlformats.org/officeDocument/2006/relationships/tags" Target="../tags/tag23.xml"/></Relationships>
</file>

<file path=ppt/notesSlides/_rels/notesSlide13.xml.rels><?xml version="1.0" encoding="UTF-8" standalone="yes"?>
<Relationships xmlns="http://schemas.openxmlformats.org/package/2006/relationships"><Relationship Id="rId3" Type="http://schemas.openxmlformats.org/officeDocument/2006/relationships/slide" Target="../slides/slide13.xml"/><Relationship Id="rId2" Type="http://schemas.openxmlformats.org/officeDocument/2006/relationships/notesMaster" Target="../notesMasters/notesMaster1.xml"/><Relationship Id="rId1" Type="http://schemas.openxmlformats.org/officeDocument/2006/relationships/tags" Target="../tags/tag25.xml"/></Relationships>
</file>

<file path=ppt/notesSlides/_rels/notesSlide14.xml.rels><?xml version="1.0" encoding="UTF-8" standalone="yes"?>
<Relationships xmlns="http://schemas.openxmlformats.org/package/2006/relationships"><Relationship Id="rId3" Type="http://schemas.openxmlformats.org/officeDocument/2006/relationships/slide" Target="../slides/slide14.xml"/><Relationship Id="rId2" Type="http://schemas.openxmlformats.org/officeDocument/2006/relationships/notesMaster" Target="../notesMasters/notesMaster1.xml"/><Relationship Id="rId1" Type="http://schemas.openxmlformats.org/officeDocument/2006/relationships/tags" Target="../tags/tag35.xml"/></Relationships>
</file>

<file path=ppt/notesSlides/_rels/notesSlide15.xml.rels><?xml version="1.0" encoding="UTF-8" standalone="yes"?>
<Relationships xmlns="http://schemas.openxmlformats.org/package/2006/relationships"><Relationship Id="rId3" Type="http://schemas.openxmlformats.org/officeDocument/2006/relationships/slide" Target="../slides/slide15.xml"/><Relationship Id="rId2" Type="http://schemas.openxmlformats.org/officeDocument/2006/relationships/notesMaster" Target="../notesMasters/notesMaster1.xml"/><Relationship Id="rId1" Type="http://schemas.openxmlformats.org/officeDocument/2006/relationships/tags" Target="../tags/tag37.xml"/></Relationships>
</file>

<file path=ppt/notesSlides/_rels/notesSlide16.xml.rels><?xml version="1.0" encoding="UTF-8" standalone="yes"?>
<Relationships xmlns="http://schemas.openxmlformats.org/package/2006/relationships"><Relationship Id="rId3" Type="http://schemas.openxmlformats.org/officeDocument/2006/relationships/slide" Target="../slides/slide16.xml"/><Relationship Id="rId2" Type="http://schemas.openxmlformats.org/officeDocument/2006/relationships/notesMaster" Target="../notesMasters/notesMaster1.xml"/><Relationship Id="rId1" Type="http://schemas.openxmlformats.org/officeDocument/2006/relationships/tags" Target="../tags/tag39.xml"/></Relationships>
</file>

<file path=ppt/notesSlides/_rels/notesSlide17.xml.rels><?xml version="1.0" encoding="UTF-8" standalone="yes"?>
<Relationships xmlns="http://schemas.openxmlformats.org/package/2006/relationships"><Relationship Id="rId3" Type="http://schemas.openxmlformats.org/officeDocument/2006/relationships/slide" Target="../slides/slide17.xml"/><Relationship Id="rId2" Type="http://schemas.openxmlformats.org/officeDocument/2006/relationships/notesMaster" Target="../notesMasters/notesMaster1.xml"/><Relationship Id="rId1" Type="http://schemas.openxmlformats.org/officeDocument/2006/relationships/tags" Target="../tags/tag41.xml"/></Relationships>
</file>

<file path=ppt/notesSlides/_rels/notesSlide18.xml.rels><?xml version="1.0" encoding="UTF-8" standalone="yes"?>
<Relationships xmlns="http://schemas.openxmlformats.org/package/2006/relationships"><Relationship Id="rId3" Type="http://schemas.openxmlformats.org/officeDocument/2006/relationships/slide" Target="../slides/slide18.xml"/><Relationship Id="rId2" Type="http://schemas.openxmlformats.org/officeDocument/2006/relationships/notesMaster" Target="../notesMasters/notesMaster1.xml"/><Relationship Id="rId1" Type="http://schemas.openxmlformats.org/officeDocument/2006/relationships/tags" Target="../tags/tag43.xml"/></Relationships>
</file>

<file path=ppt/notesSlides/_rels/notesSlide19.xml.rels><?xml version="1.0" encoding="UTF-8" standalone="yes"?>
<Relationships xmlns="http://schemas.openxmlformats.org/package/2006/relationships"><Relationship Id="rId3" Type="http://schemas.openxmlformats.org/officeDocument/2006/relationships/slide" Target="../slides/slide19.xml"/><Relationship Id="rId2" Type="http://schemas.openxmlformats.org/officeDocument/2006/relationships/notesMaster" Target="../notesMasters/notesMaster1.xml"/><Relationship Id="rId1" Type="http://schemas.openxmlformats.org/officeDocument/2006/relationships/tags" Target="../tags/tag45.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slide" Target="../slides/slide20.xml"/><Relationship Id="rId2" Type="http://schemas.openxmlformats.org/officeDocument/2006/relationships/notesMaster" Target="../notesMasters/notesMaster1.xml"/><Relationship Id="rId1" Type="http://schemas.openxmlformats.org/officeDocument/2006/relationships/tags" Target="../tags/tag47.xml"/></Relationships>
</file>

<file path=ppt/notesSlides/_rels/notesSlide3.xml.rels><?xml version="1.0" encoding="UTF-8" standalone="yes"?>
<Relationships xmlns="http://schemas.openxmlformats.org/package/2006/relationships"><Relationship Id="rId3" Type="http://schemas.openxmlformats.org/officeDocument/2006/relationships/slide" Target="../slides/slide3.xml"/><Relationship Id="rId2" Type="http://schemas.openxmlformats.org/officeDocument/2006/relationships/notesMaster" Target="../notesMasters/notesMaster1.xml"/><Relationship Id="rId1" Type="http://schemas.openxmlformats.org/officeDocument/2006/relationships/tags" Target="../tags/tag5.xml"/></Relationships>
</file>

<file path=ppt/notesSlides/_rels/notesSlide4.xml.rels><?xml version="1.0" encoding="UTF-8" standalone="yes"?>
<Relationships xmlns="http://schemas.openxmlformats.org/package/2006/relationships"><Relationship Id="rId3" Type="http://schemas.openxmlformats.org/officeDocument/2006/relationships/slide" Target="../slides/slide4.xml"/><Relationship Id="rId2" Type="http://schemas.openxmlformats.org/officeDocument/2006/relationships/notesMaster" Target="../notesMasters/notesMaster1.xml"/><Relationship Id="rId1" Type="http://schemas.openxmlformats.org/officeDocument/2006/relationships/tags" Target="../tags/tag7.xml"/></Relationships>
</file>

<file path=ppt/notesSlides/_rels/notesSlide5.xml.rels><?xml version="1.0" encoding="UTF-8" standalone="yes"?>
<Relationships xmlns="http://schemas.openxmlformats.org/package/2006/relationships"><Relationship Id="rId3" Type="http://schemas.openxmlformats.org/officeDocument/2006/relationships/slide" Target="../slides/slide5.xml"/><Relationship Id="rId2" Type="http://schemas.openxmlformats.org/officeDocument/2006/relationships/notesMaster" Target="../notesMasters/notesMaster1.xml"/><Relationship Id="rId1" Type="http://schemas.openxmlformats.org/officeDocument/2006/relationships/tags" Target="../tags/tag9.xml"/></Relationships>
</file>

<file path=ppt/notesSlides/_rels/notesSlide6.xml.rels><?xml version="1.0" encoding="UTF-8" standalone="yes"?>
<Relationships xmlns="http://schemas.openxmlformats.org/package/2006/relationships"><Relationship Id="rId3" Type="http://schemas.openxmlformats.org/officeDocument/2006/relationships/slide" Target="../slides/slide6.xml"/><Relationship Id="rId2" Type="http://schemas.openxmlformats.org/officeDocument/2006/relationships/notesMaster" Target="../notesMasters/notesMaster1.xml"/><Relationship Id="rId1" Type="http://schemas.openxmlformats.org/officeDocument/2006/relationships/tags" Target="../tags/tag11.xml"/></Relationships>
</file>

<file path=ppt/notesSlides/_rels/notesSlide7.xml.rels><?xml version="1.0" encoding="UTF-8" standalone="yes"?>
<Relationships xmlns="http://schemas.openxmlformats.org/package/2006/relationships"><Relationship Id="rId3" Type="http://schemas.openxmlformats.org/officeDocument/2006/relationships/slide" Target="../slides/slide7.xml"/><Relationship Id="rId2" Type="http://schemas.openxmlformats.org/officeDocument/2006/relationships/notesMaster" Target="../notesMasters/notesMaster1.xml"/><Relationship Id="rId1" Type="http://schemas.openxmlformats.org/officeDocument/2006/relationships/tags" Target="../tags/tag13.xml"/></Relationships>
</file>

<file path=ppt/notesSlides/_rels/notesSlide8.xml.rels><?xml version="1.0" encoding="UTF-8" standalone="yes"?>
<Relationships xmlns="http://schemas.openxmlformats.org/package/2006/relationships"><Relationship Id="rId3" Type="http://schemas.openxmlformats.org/officeDocument/2006/relationships/slide" Target="../slides/slide8.xml"/><Relationship Id="rId2" Type="http://schemas.openxmlformats.org/officeDocument/2006/relationships/notesMaster" Target="../notesMasters/notesMaster1.xml"/><Relationship Id="rId1" Type="http://schemas.openxmlformats.org/officeDocument/2006/relationships/tags" Target="../tags/tag15.xml"/></Relationships>
</file>

<file path=ppt/notesSlides/_rels/notesSlide9.xml.rels><?xml version="1.0" encoding="UTF-8" standalone="yes"?>
<Relationships xmlns="http://schemas.openxmlformats.org/package/2006/relationships"><Relationship Id="rId3" Type="http://schemas.openxmlformats.org/officeDocument/2006/relationships/slide" Target="../slides/slide9.xml"/><Relationship Id="rId2" Type="http://schemas.openxmlformats.org/officeDocument/2006/relationships/notesMaster" Target="../notesMasters/notesMaster1.xml"/><Relationship Id="rId1" Type="http://schemas.openxmlformats.org/officeDocument/2006/relationships/tags" Target="../tags/tag1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Welcome to the UAH GOES-R CI product training module, produced by the University of Alabama in Huntsville and NASA-</a:t>
            </a:r>
            <a:r>
              <a:rPr lang="en-US" dirty="0" err="1"/>
              <a:t>SPoRT</a:t>
            </a:r>
            <a:r>
              <a:rPr lang="en-US" dirty="0"/>
              <a:t>.  This tutorial covers basic methodology and examples for the newest version of the </a:t>
            </a:r>
            <a:r>
              <a:rPr lang="en-US" dirty="0" err="1"/>
              <a:t>UAHuntsville</a:t>
            </a:r>
            <a:r>
              <a:rPr lang="en-US" dirty="0"/>
              <a:t> GOES-R CI operational product.  The product was produced by </a:t>
            </a:r>
            <a:r>
              <a:rPr lang="en-US" dirty="0" err="1"/>
              <a:t>UAHuntsville</a:t>
            </a:r>
            <a:r>
              <a:rPr lang="en-US" dirty="0"/>
              <a:t> and is transitioned to operations and </a:t>
            </a:r>
            <a:r>
              <a:rPr lang="en-US" dirty="0" err="1"/>
              <a:t>testbeds</a:t>
            </a:r>
            <a:r>
              <a:rPr lang="en-US" dirty="0"/>
              <a:t> by NASA-Short-term Prediction Research and Transition Center, or NASA-</a:t>
            </a:r>
            <a:r>
              <a:rPr lang="en-US" dirty="0" err="1"/>
              <a:t>SPoRT</a:t>
            </a:r>
            <a:r>
              <a:rPr lang="en-US" dirty="0"/>
              <a:t>.</a:t>
            </a:r>
          </a:p>
          <a:p>
            <a:endParaRPr lang="en-US" dirty="0"/>
          </a:p>
        </p:txBody>
      </p:sp>
      <p:sp>
        <p:nvSpPr>
          <p:cNvPr id="4" name="Slide Number Placeholder 3"/>
          <p:cNvSpPr>
            <a:spLocks noGrp="1"/>
          </p:cNvSpPr>
          <p:nvPr>
            <p:ph type="sldNum" sz="quarter" idx="10"/>
          </p:nvPr>
        </p:nvSpPr>
        <p:spPr/>
        <p:txBody>
          <a:bodyPr/>
          <a:lstStyle/>
          <a:p>
            <a:fld id="{6C573312-A5AC-4446-BF29-9C650A021984}" type="slidenum">
              <a:rPr lang="en-US" smtClean="0"/>
              <a:t>1</a:t>
            </a:fld>
            <a:endParaRPr lang="en-US"/>
          </a:p>
        </p:txBody>
      </p:sp>
    </p:spTree>
    <p:extLst>
      <p:ext uri="{BB962C8B-B14F-4D97-AF65-F5344CB8AC3E}">
        <p14:creationId xmlns:p14="http://schemas.microsoft.com/office/powerpoint/2010/main" val="39829718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defTabSz="931774">
              <a:defRPr/>
            </a:pPr>
            <a:r>
              <a:rPr lang="en-US" dirty="0"/>
              <a:t>Here we state some caveats of the GOES-R CI product and its usage.  </a:t>
            </a:r>
          </a:p>
          <a:p>
            <a:pPr defTabSz="931774">
              <a:defRPr/>
            </a:pPr>
            <a:endParaRPr lang="en-US" dirty="0"/>
          </a:p>
          <a:p>
            <a:pPr defTabSz="931774">
              <a:defRPr/>
            </a:pPr>
            <a:r>
              <a:rPr lang="en-US" dirty="0"/>
              <a:t>Again, the presence of thin cirrus close to growing cumulus clouds, might occasionally net some unexpected results, as previously mentioned.  </a:t>
            </a:r>
          </a:p>
          <a:p>
            <a:pPr defTabSz="931774">
              <a:defRPr/>
            </a:pPr>
            <a:endParaRPr lang="en-US" dirty="0"/>
          </a:p>
          <a:p>
            <a:pPr defTabSz="931774">
              <a:defRPr/>
            </a:pPr>
            <a:r>
              <a:rPr lang="en-US" dirty="0"/>
              <a:t>Another potential problem is data flow.  In order to track cloud objects, and therefore reach the steps to produce a probability of CI, the product needs </a:t>
            </a:r>
            <a:r>
              <a:rPr lang="en-US" dirty="0" smtClean="0"/>
              <a:t>two </a:t>
            </a:r>
            <a:r>
              <a:rPr lang="en-US" dirty="0"/>
              <a:t>consecutive satellite </a:t>
            </a:r>
            <a:r>
              <a:rPr lang="en-US" dirty="0" smtClean="0"/>
              <a:t>scans (3 when satellite AMV</a:t>
            </a:r>
            <a:r>
              <a:rPr lang="en-US" baseline="0" dirty="0" smtClean="0"/>
              <a:t> winds are used)</a:t>
            </a:r>
            <a:r>
              <a:rPr lang="en-US" dirty="0" smtClean="0"/>
              <a:t>.  </a:t>
            </a:r>
            <a:r>
              <a:rPr lang="en-US" dirty="0"/>
              <a:t>When there are data interruptions, it takes </a:t>
            </a:r>
            <a:r>
              <a:rPr lang="en-US" dirty="0" smtClean="0"/>
              <a:t>at least 2 </a:t>
            </a:r>
            <a:r>
              <a:rPr lang="en-US" dirty="0"/>
              <a:t>scans to produce the next CI image.  Therefore, even brief data interruptions can cause </a:t>
            </a:r>
            <a:r>
              <a:rPr lang="en-US" dirty="0" smtClean="0"/>
              <a:t>delays </a:t>
            </a:r>
            <a:r>
              <a:rPr lang="en-US" dirty="0"/>
              <a:t>in the GOES-R CI product as the processing “catches up”.  </a:t>
            </a:r>
          </a:p>
          <a:p>
            <a:pPr defTabSz="931774">
              <a:defRPr/>
            </a:pPr>
            <a:endParaRPr lang="en-US" dirty="0"/>
          </a:p>
          <a:p>
            <a:pPr defTabSz="931774">
              <a:defRPr/>
            </a:pPr>
            <a:r>
              <a:rPr lang="en-US" dirty="0"/>
              <a:t>Another caveat to mention is </a:t>
            </a:r>
            <a:r>
              <a:rPr lang="en-US" dirty="0" smtClean="0"/>
              <a:t>that</a:t>
            </a:r>
            <a:r>
              <a:rPr lang="en-US" baseline="0" dirty="0" smtClean="0"/>
              <a:t> the current GOES-16 is currently using the logistic regression model developed using GOES-13/15 data. We could not train on the 2017 GOES-16 data to calibration issues which led to “pulsing” in the thermal IR channel. Since that is a main component in the satellite “interest” fields, we will now train using data as the 2018 convective season moves along.  Unfortunately, the training database developed for GOES-13/15 mostly contained 15 minute scans, so as a result, the 5 minute scans of GOES-16 may lead to some false alarms. We wanted to point that out as it is something we are aware of at the moment. </a:t>
            </a:r>
            <a:r>
              <a:rPr lang="en-US" dirty="0" smtClean="0"/>
              <a:t> </a:t>
            </a:r>
          </a:p>
          <a:p>
            <a:pPr defTabSz="931774">
              <a:defRPr/>
            </a:pPr>
            <a:endParaRPr lang="en-US" dirty="0"/>
          </a:p>
          <a:p>
            <a:pPr defTabSz="931774">
              <a:defRPr/>
            </a:pPr>
            <a:r>
              <a:rPr lang="en-US" dirty="0"/>
              <a:t>The final caveat to mention is that the resolution for nighttime processing is </a:t>
            </a:r>
            <a:r>
              <a:rPr lang="en-US" dirty="0" smtClean="0"/>
              <a:t>2 </a:t>
            </a:r>
            <a:r>
              <a:rPr lang="en-US" dirty="0"/>
              <a:t>km, vs the daytime resolution of 1 km.  This means that nighttime images appear blocky in comparison to daytime images.  Also, as shown on the images at the right, the jump from day to nighttime processing can even result in cloud objects becoming “lost” between scans.</a:t>
            </a:r>
          </a:p>
          <a:p>
            <a:endParaRPr lang="en-US" dirty="0"/>
          </a:p>
        </p:txBody>
      </p:sp>
      <p:sp>
        <p:nvSpPr>
          <p:cNvPr id="4" name="Slide Number Placeholder 3"/>
          <p:cNvSpPr>
            <a:spLocks noGrp="1"/>
          </p:cNvSpPr>
          <p:nvPr>
            <p:ph type="sldNum" sz="quarter" idx="10"/>
          </p:nvPr>
        </p:nvSpPr>
        <p:spPr/>
        <p:txBody>
          <a:bodyPr/>
          <a:lstStyle/>
          <a:p>
            <a:fld id="{6C573312-A5AC-4446-BF29-9C650A021984}" type="slidenum">
              <a:rPr lang="en-US" smtClean="0"/>
              <a:t>10</a:t>
            </a:fld>
            <a:endParaRPr lang="en-US"/>
          </a:p>
        </p:txBody>
      </p:sp>
    </p:spTree>
    <p:extLst>
      <p:ext uri="{BB962C8B-B14F-4D97-AF65-F5344CB8AC3E}">
        <p14:creationId xmlns:p14="http://schemas.microsoft.com/office/powerpoint/2010/main" val="10157302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defTabSz="931774">
              <a:defRPr/>
            </a:pPr>
            <a:r>
              <a:rPr lang="en-US" dirty="0"/>
              <a:t>There are several strengths to this product as well.  </a:t>
            </a:r>
          </a:p>
          <a:p>
            <a:pPr defTabSz="931774">
              <a:defRPr/>
            </a:pPr>
            <a:endParaRPr lang="en-US" dirty="0"/>
          </a:p>
          <a:p>
            <a:pPr defTabSz="931774">
              <a:defRPr/>
            </a:pPr>
            <a:r>
              <a:rPr lang="en-US" dirty="0"/>
              <a:t>For one, being satellite-based, this product helps provide data in regions that are generally data-sparse, like off-shore, over mountains, or in other locations where there is little other instrumentation. </a:t>
            </a:r>
          </a:p>
          <a:p>
            <a:pPr defTabSz="931774">
              <a:defRPr/>
            </a:pPr>
            <a:endParaRPr lang="en-US" dirty="0"/>
          </a:p>
          <a:p>
            <a:pPr defTabSz="931774">
              <a:defRPr/>
            </a:pPr>
            <a:r>
              <a:rPr lang="en-US" dirty="0"/>
              <a:t>Also, being data-fused with NWP had greatly improved the False Alarm Ratio of this version of GOES-R CI over previous versions.  </a:t>
            </a:r>
          </a:p>
          <a:p>
            <a:pPr defTabSz="931774">
              <a:defRPr/>
            </a:pPr>
            <a:endParaRPr lang="en-US" dirty="0"/>
          </a:p>
          <a:p>
            <a:pPr defTabSz="931774">
              <a:defRPr/>
            </a:pPr>
            <a:r>
              <a:rPr lang="en-US" dirty="0"/>
              <a:t>In the GOES-R era, the improved spatial and temporal resolution will continue to improve the utility of this product for end-users.</a:t>
            </a:r>
          </a:p>
          <a:p>
            <a:endParaRPr lang="en-US" dirty="0"/>
          </a:p>
        </p:txBody>
      </p:sp>
      <p:sp>
        <p:nvSpPr>
          <p:cNvPr id="4" name="Slide Number Placeholder 3"/>
          <p:cNvSpPr>
            <a:spLocks noGrp="1"/>
          </p:cNvSpPr>
          <p:nvPr>
            <p:ph type="sldNum" sz="quarter" idx="10"/>
          </p:nvPr>
        </p:nvSpPr>
        <p:spPr/>
        <p:txBody>
          <a:bodyPr/>
          <a:lstStyle/>
          <a:p>
            <a:fld id="{6C573312-A5AC-4446-BF29-9C650A021984}" type="slidenum">
              <a:rPr lang="en-US" smtClean="0"/>
              <a:t>11</a:t>
            </a:fld>
            <a:endParaRPr lang="en-US"/>
          </a:p>
        </p:txBody>
      </p:sp>
    </p:spTree>
    <p:extLst>
      <p:ext uri="{BB962C8B-B14F-4D97-AF65-F5344CB8AC3E}">
        <p14:creationId xmlns:p14="http://schemas.microsoft.com/office/powerpoint/2010/main" val="3838188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defTabSz="931774">
              <a:defRPr/>
            </a:pPr>
            <a:r>
              <a:rPr lang="en-US" dirty="0"/>
              <a:t>In this application example, we demonstrate how GOES-R CI can provide additional guidance in data-deprived locations.  Mountainous terrain causes considerable radar beam blockage in the western US in places like northwestern New Mexico, as shown in the radar coverage map to the right.  </a:t>
            </a:r>
          </a:p>
          <a:p>
            <a:pPr defTabSz="931774">
              <a:defRPr/>
            </a:pPr>
            <a:endParaRPr lang="en-US" dirty="0"/>
          </a:p>
          <a:p>
            <a:pPr defTabSz="931774">
              <a:defRPr/>
            </a:pPr>
            <a:r>
              <a:rPr lang="en-US" dirty="0"/>
              <a:t>In the series of convective cells that developed over the course of a few hours ending at 2200 UTC, none of them were visible on radar until they were in western Rio Arriba County (that’s the second county to the left on the northern border, just outside our orange circle).  </a:t>
            </a:r>
          </a:p>
          <a:p>
            <a:pPr defTabSz="931774">
              <a:defRPr/>
            </a:pPr>
            <a:endParaRPr lang="en-US" dirty="0"/>
          </a:p>
          <a:p>
            <a:pPr defTabSz="931774">
              <a:defRPr/>
            </a:pPr>
            <a:r>
              <a:rPr lang="en-US" dirty="0"/>
              <a:t>The GOES-R CI product gave advanced warning of the convection, at 1845 and 1915 UTC, and also indicated a very high probability that convection was likely to occur in San Juan County, where our radar coverage was most compromised.</a:t>
            </a:r>
          </a:p>
          <a:p>
            <a:endParaRPr lang="en-US" dirty="0"/>
          </a:p>
        </p:txBody>
      </p:sp>
      <p:sp>
        <p:nvSpPr>
          <p:cNvPr id="4" name="Slide Number Placeholder 3"/>
          <p:cNvSpPr>
            <a:spLocks noGrp="1"/>
          </p:cNvSpPr>
          <p:nvPr>
            <p:ph type="sldNum" sz="quarter" idx="10"/>
          </p:nvPr>
        </p:nvSpPr>
        <p:spPr/>
        <p:txBody>
          <a:bodyPr/>
          <a:lstStyle/>
          <a:p>
            <a:fld id="{6C573312-A5AC-4446-BF29-9C650A021984}" type="slidenum">
              <a:rPr lang="en-US" smtClean="0"/>
              <a:t>12</a:t>
            </a:fld>
            <a:endParaRPr lang="en-US"/>
          </a:p>
        </p:txBody>
      </p:sp>
    </p:spTree>
    <p:extLst>
      <p:ext uri="{BB962C8B-B14F-4D97-AF65-F5344CB8AC3E}">
        <p14:creationId xmlns:p14="http://schemas.microsoft.com/office/powerpoint/2010/main" val="6507738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smtClean="0"/>
              <a:t>The GOES-R CI team</a:t>
            </a:r>
            <a:r>
              <a:rPr lang="en-US" baseline="0" dirty="0" smtClean="0"/>
              <a:t> is continually working to expand the algorithm training database.  The database has gone from about 17,000 cloud objects to over 250,000 and is now CONUS-wide.  This means that the product should perform better in all regions.</a:t>
            </a:r>
          </a:p>
          <a:p>
            <a:endParaRPr lang="en-US" baseline="0" dirty="0" smtClean="0"/>
          </a:p>
          <a:p>
            <a:r>
              <a:rPr lang="en-US" baseline="0" dirty="0" smtClean="0"/>
              <a:t>The GOES-R CI product algorithm uses cloud properties from UW-CIMSS.  We’ll show some examples of how those cloud properties have improved the detection of CI at night.</a:t>
            </a:r>
          </a:p>
          <a:p>
            <a:endParaRPr lang="en-US" baseline="0" dirty="0" smtClean="0"/>
          </a:p>
          <a:p>
            <a:r>
              <a:rPr lang="en-US" baseline="0" dirty="0" smtClean="0"/>
              <a:t>Finally, the GOES-R CI product is also able to detect convective initiation under thin cirrus clouds.  We’ll show an example of that, too.</a:t>
            </a:r>
            <a:endParaRPr lang="en-US" dirty="0"/>
          </a:p>
        </p:txBody>
      </p:sp>
      <p:sp>
        <p:nvSpPr>
          <p:cNvPr id="4" name="Slide Number Placeholder 3"/>
          <p:cNvSpPr>
            <a:spLocks noGrp="1"/>
          </p:cNvSpPr>
          <p:nvPr>
            <p:ph type="sldNum" sz="quarter" idx="10"/>
          </p:nvPr>
        </p:nvSpPr>
        <p:spPr/>
        <p:txBody>
          <a:bodyPr/>
          <a:lstStyle/>
          <a:p>
            <a:fld id="{6C573312-A5AC-4446-BF29-9C650A021984}" type="slidenum">
              <a:rPr lang="en-US" smtClean="0"/>
              <a:t>13</a:t>
            </a:fld>
            <a:endParaRPr lang="en-US"/>
          </a:p>
        </p:txBody>
      </p:sp>
    </p:spTree>
    <p:extLst>
      <p:ext uri="{BB962C8B-B14F-4D97-AF65-F5344CB8AC3E}">
        <p14:creationId xmlns:p14="http://schemas.microsoft.com/office/powerpoint/2010/main" val="2398828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smtClean="0"/>
              <a:t>Algorithm</a:t>
            </a:r>
            <a:r>
              <a:rPr lang="en-US" baseline="0" dirty="0" smtClean="0"/>
              <a:t> cloud typing improvements have had a positive effect on detecting CI in nighttime GOES scans.  The image on the left shows the CI display using the legacy algorithm.  In the legacy algorithm, cirrus clouds produce low probability “noise” in some locations, and objects tend to be blocky.  </a:t>
            </a:r>
          </a:p>
          <a:p>
            <a:endParaRPr lang="en-US" baseline="0" dirty="0" smtClean="0"/>
          </a:p>
          <a:p>
            <a:r>
              <a:rPr lang="en-US" baseline="0" dirty="0" smtClean="0"/>
              <a:t>Now the image on the right shows a comparison of the two algorithms.  The new algorithm retains certain cloud types to produce more appropriately-sized cloud objects and reduces the miscellaneous “noise”.  </a:t>
            </a:r>
            <a:endParaRPr lang="en-US" dirty="0"/>
          </a:p>
        </p:txBody>
      </p:sp>
      <p:sp>
        <p:nvSpPr>
          <p:cNvPr id="4" name="Slide Number Placeholder 3"/>
          <p:cNvSpPr>
            <a:spLocks noGrp="1"/>
          </p:cNvSpPr>
          <p:nvPr>
            <p:ph type="sldNum" sz="quarter" idx="10"/>
          </p:nvPr>
        </p:nvSpPr>
        <p:spPr/>
        <p:txBody>
          <a:bodyPr/>
          <a:lstStyle/>
          <a:p>
            <a:fld id="{6C573312-A5AC-4446-BF29-9C650A021984}" type="slidenum">
              <a:rPr lang="en-US" smtClean="0"/>
              <a:t>14</a:t>
            </a:fld>
            <a:endParaRPr lang="en-US"/>
          </a:p>
        </p:txBody>
      </p:sp>
    </p:spTree>
    <p:extLst>
      <p:ext uri="{BB962C8B-B14F-4D97-AF65-F5344CB8AC3E}">
        <p14:creationId xmlns:p14="http://schemas.microsoft.com/office/powerpoint/2010/main" val="861726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smtClean="0"/>
              <a:t>Changes in the cloud typing algorithm</a:t>
            </a:r>
            <a:r>
              <a:rPr lang="en-US" baseline="0" dirty="0" smtClean="0"/>
              <a:t> have significantly improved GOES-R CI’s ability to detect convective initiation under thin cirrus clouds.  The two images on top show where GOES-R CI’s legacy algorithm was unable to detect any cloud objects with a potential for convection because of cirrus contamination.  The bottom two images show a few objects of moderately high potential for CI in northern Florida that did produce convection, based on the new cloud typing algorithm.  Note that under the thicker cirrus, CI detection is still NOT available.  </a:t>
            </a:r>
            <a:endParaRPr lang="en-US" dirty="0"/>
          </a:p>
        </p:txBody>
      </p:sp>
      <p:sp>
        <p:nvSpPr>
          <p:cNvPr id="4" name="Slide Number Placeholder 3"/>
          <p:cNvSpPr>
            <a:spLocks noGrp="1"/>
          </p:cNvSpPr>
          <p:nvPr>
            <p:ph type="sldNum" sz="quarter" idx="10"/>
          </p:nvPr>
        </p:nvSpPr>
        <p:spPr/>
        <p:txBody>
          <a:bodyPr/>
          <a:lstStyle/>
          <a:p>
            <a:fld id="{6C573312-A5AC-4446-BF29-9C650A021984}" type="slidenum">
              <a:rPr lang="en-US" smtClean="0"/>
              <a:t>15</a:t>
            </a:fld>
            <a:endParaRPr lang="en-US"/>
          </a:p>
        </p:txBody>
      </p:sp>
    </p:spTree>
    <p:extLst>
      <p:ext uri="{BB962C8B-B14F-4D97-AF65-F5344CB8AC3E}">
        <p14:creationId xmlns:p14="http://schemas.microsoft.com/office/powerpoint/2010/main" val="4722456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smtClean="0"/>
              <a:t>This is</a:t>
            </a:r>
            <a:r>
              <a:rPr lang="en-US" baseline="0" dirty="0" smtClean="0"/>
              <a:t> another example of CI detection under thin cirrus.  The CI display on the left is overlaid with satellite imagery to show areas of thin and thick cirrus coverage over Alabama.  CI cloud objects are only detected under the thin cirrus clouds.  </a:t>
            </a:r>
            <a:endParaRPr lang="en-US" dirty="0"/>
          </a:p>
        </p:txBody>
      </p:sp>
      <p:sp>
        <p:nvSpPr>
          <p:cNvPr id="4" name="Slide Number Placeholder 3"/>
          <p:cNvSpPr>
            <a:spLocks noGrp="1"/>
          </p:cNvSpPr>
          <p:nvPr>
            <p:ph type="sldNum" sz="quarter" idx="10"/>
          </p:nvPr>
        </p:nvSpPr>
        <p:spPr/>
        <p:txBody>
          <a:bodyPr/>
          <a:lstStyle/>
          <a:p>
            <a:fld id="{6C573312-A5AC-4446-BF29-9C650A021984}" type="slidenum">
              <a:rPr lang="en-US" smtClean="0"/>
              <a:t>16</a:t>
            </a:fld>
            <a:endParaRPr lang="en-US"/>
          </a:p>
        </p:txBody>
      </p:sp>
    </p:spTree>
    <p:extLst>
      <p:ext uri="{BB962C8B-B14F-4D97-AF65-F5344CB8AC3E}">
        <p14:creationId xmlns:p14="http://schemas.microsoft.com/office/powerpoint/2010/main" val="37098770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smtClean="0"/>
              <a:t>The Severe CI</a:t>
            </a:r>
            <a:r>
              <a:rPr lang="en-US" baseline="0" dirty="0" smtClean="0"/>
              <a:t> product identifies threats likely associated with satellite-observed convective cells. The Severe CI algorithm has been trained to detect only those initiation events that are expected to meet the NWS criteria of severe weather. </a:t>
            </a:r>
          </a:p>
          <a:p>
            <a:endParaRPr lang="en-US" baseline="0" dirty="0" smtClean="0"/>
          </a:p>
          <a:p>
            <a:r>
              <a:rPr lang="en-US" baseline="0" dirty="0" smtClean="0"/>
              <a:t>Note that the display is identical to the standard CI product.  In the Severe CI product, the color of the cell indicates the probability of the cell becoming “severe” in the next 2 hours.</a:t>
            </a:r>
          </a:p>
          <a:p>
            <a:endParaRPr lang="en-US" baseline="0" dirty="0" smtClean="0"/>
          </a:p>
          <a:p>
            <a:r>
              <a:rPr lang="en-US" baseline="0" dirty="0" smtClean="0"/>
              <a:t>See the images below.  The image on the left shows the standard CI product, in which the probability of convective initiation is being displayed.  The image on the right shows the Severe CI product, which displays the probability of severe weather being produced for those same cells.  As always, the color scales in both products are only showing the likelihood of the event occurring, not the intensity of the events.  </a:t>
            </a:r>
          </a:p>
          <a:p>
            <a:endParaRPr lang="en-US" baseline="0" dirty="0" smtClean="0"/>
          </a:p>
          <a:p>
            <a:r>
              <a:rPr lang="en-US" baseline="0" dirty="0" smtClean="0"/>
              <a:t>In order to produce these cells, the algorithm uses a database of severe weather events similar to the convective database used in the standard GOES-R CI product.  This training database allows the algorithm to identify cells with specific characteristics, like cooling rate, cloud growth, and model-derived environmental conditions, and identifies what combinations of those characteristics produce severe weather threats. Using the NOAA/NWS Severe Storm Database, over 10 days of convective storm events have been included so far in the training database.  With the relatively low number of training cases, the algorithm currently tends to pick out the most robust storms, and may miss some storms which are on the lower end of severe levels.  Other </a:t>
            </a:r>
            <a:r>
              <a:rPr lang="en-US" baseline="0" dirty="0" err="1" smtClean="0"/>
              <a:t>mesoscale</a:t>
            </a:r>
            <a:r>
              <a:rPr lang="en-US" baseline="0" dirty="0" smtClean="0"/>
              <a:t> factors such as storm mergers and gravity wave interactions which may turn a non-severe storm into a severe storm also cannot be handled by the severe CI algorithm as these storms are already in their mature phase.  The algorithm only predicts for a future occurrence of severe weather and does not depict what type of severe weather. </a:t>
            </a:r>
          </a:p>
          <a:p>
            <a:endParaRPr lang="en-US" dirty="0"/>
          </a:p>
        </p:txBody>
      </p:sp>
      <p:sp>
        <p:nvSpPr>
          <p:cNvPr id="4" name="Slide Number Placeholder 3"/>
          <p:cNvSpPr>
            <a:spLocks noGrp="1"/>
          </p:cNvSpPr>
          <p:nvPr>
            <p:ph type="sldNum" sz="quarter" idx="10"/>
          </p:nvPr>
        </p:nvSpPr>
        <p:spPr/>
        <p:txBody>
          <a:bodyPr/>
          <a:lstStyle/>
          <a:p>
            <a:fld id="{6C573312-A5AC-4446-BF29-9C650A021984}" type="slidenum">
              <a:rPr lang="en-US" smtClean="0"/>
              <a:t>17</a:t>
            </a:fld>
            <a:endParaRPr lang="en-US"/>
          </a:p>
        </p:txBody>
      </p:sp>
    </p:spTree>
    <p:extLst>
      <p:ext uri="{BB962C8B-B14F-4D97-AF65-F5344CB8AC3E}">
        <p14:creationId xmlns:p14="http://schemas.microsoft.com/office/powerpoint/2010/main" val="39421604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smtClean="0"/>
              <a:t>In this example, Severe</a:t>
            </a:r>
            <a:r>
              <a:rPr lang="en-US" baseline="0" dirty="0" smtClean="0"/>
              <a:t> CI identifies a clusters of severe cells along a cold front, cells in which the probability of becoming severe in the next 2 hours is very high.  The cells along the south of the Dallas metro area formed a line that went on to produce numerous storm reports.  Observations of severe winds dominate this report, although there are a few hail reports related to the identified Severe cells.  Again, recall that the Severe CI product will not discriminate between different severe weather threats; cells that are likely to produce severe wind are labeled the same as cells that are likely to produce large hail and even tornadoes.</a:t>
            </a:r>
            <a:endParaRPr lang="en-US" dirty="0"/>
          </a:p>
        </p:txBody>
      </p:sp>
      <p:sp>
        <p:nvSpPr>
          <p:cNvPr id="4" name="Slide Number Placeholder 3"/>
          <p:cNvSpPr>
            <a:spLocks noGrp="1"/>
          </p:cNvSpPr>
          <p:nvPr>
            <p:ph type="sldNum" sz="quarter" idx="10"/>
          </p:nvPr>
        </p:nvSpPr>
        <p:spPr/>
        <p:txBody>
          <a:bodyPr/>
          <a:lstStyle/>
          <a:p>
            <a:fld id="{6C573312-A5AC-4446-BF29-9C650A021984}" type="slidenum">
              <a:rPr lang="en-US" smtClean="0"/>
              <a:t>18</a:t>
            </a:fld>
            <a:endParaRPr lang="en-US"/>
          </a:p>
        </p:txBody>
      </p:sp>
    </p:spTree>
    <p:extLst>
      <p:ext uri="{BB962C8B-B14F-4D97-AF65-F5344CB8AC3E}">
        <p14:creationId xmlns:p14="http://schemas.microsoft.com/office/powerpoint/2010/main" val="3186889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a:t>The UAH GOES-R CI product development team deeply appreciates the time, effort, and thoughtful feedback provided by the forecasters and various end-users of this experimental product.  It is through these collaborative efforts that our work is made possible.</a:t>
            </a:r>
          </a:p>
          <a:p>
            <a:endParaRPr lang="en-US" dirty="0"/>
          </a:p>
          <a:p>
            <a:r>
              <a:rPr lang="en-US" dirty="0"/>
              <a:t>For more in-depth information about this product, including peer-reviewed publications, and real-time data feeds, visit the website at nsstc.uah.edu/</a:t>
            </a:r>
            <a:r>
              <a:rPr lang="en-US" dirty="0" err="1"/>
              <a:t>uahci</a:t>
            </a:r>
            <a:endParaRPr lang="en-US" dirty="0"/>
          </a:p>
          <a:p>
            <a:endParaRPr lang="en-US" dirty="0"/>
          </a:p>
          <a:p>
            <a:r>
              <a:rPr lang="en-US" dirty="0"/>
              <a:t>For more information about NASA-</a:t>
            </a:r>
            <a:r>
              <a:rPr lang="en-US" dirty="0" err="1"/>
              <a:t>SPoRT</a:t>
            </a:r>
            <a:r>
              <a:rPr lang="en-US" dirty="0"/>
              <a:t>, </a:t>
            </a:r>
            <a:r>
              <a:rPr lang="en-US" dirty="0" err="1"/>
              <a:t>SPoRT</a:t>
            </a:r>
            <a:r>
              <a:rPr lang="en-US" dirty="0"/>
              <a:t> products and product training, or to see the NASA-</a:t>
            </a:r>
            <a:r>
              <a:rPr lang="en-US" dirty="0" err="1"/>
              <a:t>SPoRT</a:t>
            </a:r>
            <a:r>
              <a:rPr lang="en-US" dirty="0"/>
              <a:t> blog, visit the website at weather.msfc.nasa.gov/sport</a:t>
            </a:r>
          </a:p>
        </p:txBody>
      </p:sp>
      <p:sp>
        <p:nvSpPr>
          <p:cNvPr id="4" name="Slide Number Placeholder 3"/>
          <p:cNvSpPr>
            <a:spLocks noGrp="1"/>
          </p:cNvSpPr>
          <p:nvPr>
            <p:ph type="sldNum" sz="quarter" idx="10"/>
          </p:nvPr>
        </p:nvSpPr>
        <p:spPr/>
        <p:txBody>
          <a:bodyPr/>
          <a:lstStyle/>
          <a:p>
            <a:fld id="{6C573312-A5AC-4446-BF29-9C650A021984}" type="slidenum">
              <a:rPr lang="en-US" smtClean="0"/>
              <a:t>19</a:t>
            </a:fld>
            <a:endParaRPr lang="en-US"/>
          </a:p>
        </p:txBody>
      </p:sp>
    </p:spTree>
    <p:extLst>
      <p:ext uri="{BB962C8B-B14F-4D97-AF65-F5344CB8AC3E}">
        <p14:creationId xmlns:p14="http://schemas.microsoft.com/office/powerpoint/2010/main" val="1829836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is the list of topics that will be covered in this training module.  If you are familiar with GOES-R CI, you can skip ahead to the last slides titled “Updates” to learn about the most recent changes in the product and how they will impact your use of GOES-R CI in operations.  </a:t>
            </a:r>
            <a:endParaRPr lang="en-US" dirty="0"/>
          </a:p>
        </p:txBody>
      </p:sp>
      <p:sp>
        <p:nvSpPr>
          <p:cNvPr id="4" name="Slide Number Placeholder 3"/>
          <p:cNvSpPr>
            <a:spLocks noGrp="1"/>
          </p:cNvSpPr>
          <p:nvPr>
            <p:ph type="sldNum" sz="quarter" idx="10"/>
          </p:nvPr>
        </p:nvSpPr>
        <p:spPr/>
        <p:txBody>
          <a:bodyPr/>
          <a:lstStyle/>
          <a:p>
            <a:fld id="{6C573312-A5AC-4446-BF29-9C650A021984}" type="slidenum">
              <a:rPr lang="en-US" smtClean="0"/>
              <a:t>2</a:t>
            </a:fld>
            <a:endParaRPr lang="en-US"/>
          </a:p>
        </p:txBody>
      </p:sp>
    </p:spTree>
    <p:extLst>
      <p:ext uri="{BB962C8B-B14F-4D97-AF65-F5344CB8AC3E}">
        <p14:creationId xmlns:p14="http://schemas.microsoft.com/office/powerpoint/2010/main" val="6021115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defTabSz="931774">
              <a:defRPr/>
            </a:pPr>
            <a:r>
              <a:rPr lang="en-US" dirty="0"/>
              <a:t>Thank you for your time and attention!</a:t>
            </a:r>
          </a:p>
          <a:p>
            <a:endParaRPr lang="en-US" dirty="0"/>
          </a:p>
        </p:txBody>
      </p:sp>
      <p:sp>
        <p:nvSpPr>
          <p:cNvPr id="4" name="Slide Number Placeholder 3"/>
          <p:cNvSpPr>
            <a:spLocks noGrp="1"/>
          </p:cNvSpPr>
          <p:nvPr>
            <p:ph type="sldNum" sz="quarter" idx="10"/>
          </p:nvPr>
        </p:nvSpPr>
        <p:spPr/>
        <p:txBody>
          <a:bodyPr/>
          <a:lstStyle/>
          <a:p>
            <a:fld id="{6C573312-A5AC-4446-BF29-9C650A021984}" type="slidenum">
              <a:rPr lang="en-US" smtClean="0"/>
              <a:t>20</a:t>
            </a:fld>
            <a:endParaRPr lang="en-US"/>
          </a:p>
        </p:txBody>
      </p:sp>
    </p:spTree>
    <p:extLst>
      <p:ext uri="{BB962C8B-B14F-4D97-AF65-F5344CB8AC3E}">
        <p14:creationId xmlns:p14="http://schemas.microsoft.com/office/powerpoint/2010/main" val="4726616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a:t>The purpose of this training is to help end-users (primarily forecasters) develop familiarity with GOES-R CI, and to show a few examples of how the product appears in operations.</a:t>
            </a:r>
          </a:p>
          <a:p>
            <a:endParaRPr lang="en-US" dirty="0"/>
          </a:p>
          <a:p>
            <a:r>
              <a:rPr lang="en-US" dirty="0"/>
              <a:t>NASA-</a:t>
            </a:r>
            <a:r>
              <a:rPr lang="en-US" dirty="0" err="1"/>
              <a:t>SPoRT</a:t>
            </a:r>
            <a:r>
              <a:rPr lang="en-US" dirty="0"/>
              <a:t>  transitions a number of NASA and NOAA datasets to operations with the objective of improving short-term predictions.</a:t>
            </a:r>
          </a:p>
          <a:p>
            <a:endParaRPr lang="en-US" dirty="0"/>
          </a:p>
          <a:p>
            <a:r>
              <a:rPr lang="en-US" dirty="0"/>
              <a:t>The GOES-R CI Team at </a:t>
            </a:r>
            <a:r>
              <a:rPr lang="en-US" dirty="0" err="1"/>
              <a:t>UAHuntsville</a:t>
            </a:r>
            <a:r>
              <a:rPr lang="en-US" dirty="0"/>
              <a:t> aims to partner with forecasters and other end-users to produce satellite-based multi-dataset products that solve forecast challenges. </a:t>
            </a:r>
          </a:p>
          <a:p>
            <a:endParaRPr lang="en-US" dirty="0"/>
          </a:p>
        </p:txBody>
      </p:sp>
      <p:sp>
        <p:nvSpPr>
          <p:cNvPr id="4" name="Slide Number Placeholder 3"/>
          <p:cNvSpPr>
            <a:spLocks noGrp="1"/>
          </p:cNvSpPr>
          <p:nvPr>
            <p:ph type="sldNum" sz="quarter" idx="10"/>
          </p:nvPr>
        </p:nvSpPr>
        <p:spPr/>
        <p:txBody>
          <a:bodyPr/>
          <a:lstStyle/>
          <a:p>
            <a:fld id="{6C573312-A5AC-4446-BF29-9C650A021984}" type="slidenum">
              <a:rPr lang="en-US" smtClean="0"/>
              <a:t>3</a:t>
            </a:fld>
            <a:endParaRPr lang="en-US"/>
          </a:p>
        </p:txBody>
      </p:sp>
    </p:spTree>
    <p:extLst>
      <p:ext uri="{BB962C8B-B14F-4D97-AF65-F5344CB8AC3E}">
        <p14:creationId xmlns:p14="http://schemas.microsoft.com/office/powerpoint/2010/main" val="12456699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a:t>This is a GOES-R future capabilities product</a:t>
            </a:r>
            <a:r>
              <a:rPr lang="en-US" dirty="0" smtClean="0"/>
              <a:t>. It is currently</a:t>
            </a:r>
            <a:r>
              <a:rPr lang="en-US" baseline="0" dirty="0" smtClean="0"/>
              <a:t> being produced by UAH, and made available to WFOs through </a:t>
            </a:r>
            <a:r>
              <a:rPr lang="en-US" baseline="0" dirty="0" err="1" smtClean="0"/>
              <a:t>SPoRT</a:t>
            </a:r>
            <a:r>
              <a:rPr lang="en-US" baseline="0" dirty="0" smtClean="0"/>
              <a:t>.</a:t>
            </a:r>
            <a:endParaRPr lang="en-US" dirty="0"/>
          </a:p>
          <a:p>
            <a:endParaRPr lang="en-US" dirty="0"/>
          </a:p>
          <a:p>
            <a:r>
              <a:rPr lang="en-US" dirty="0"/>
              <a:t>It fuses Numerical Weather Prediction and geostationary data into a single product in order to produce a 0-2hour </a:t>
            </a:r>
            <a:r>
              <a:rPr lang="en-US" dirty="0" err="1"/>
              <a:t>nowcast</a:t>
            </a:r>
            <a:r>
              <a:rPr lang="en-US" dirty="0"/>
              <a:t> of convective initiation.   </a:t>
            </a:r>
          </a:p>
          <a:p>
            <a:endParaRPr lang="en-US" dirty="0"/>
          </a:p>
          <a:p>
            <a:r>
              <a:rPr lang="en-US" dirty="0"/>
              <a:t>Part of the product’s capabilities are performed “under the hood”, so to speak.  For example, there are algorithms for tracking cloud objects and identifying cloud types and properties.  There are other mathematical methods for identifying those cumulus clouds that are most likely to become convectively active, based on compared training datasets from other regions and seasons.  All of that occurs “under the hood” in a way that the end user will not be aware of each of these steps.  Some of these steps might even be incrementally modified in future versions.  </a:t>
            </a:r>
          </a:p>
          <a:p>
            <a:endParaRPr lang="en-US" dirty="0"/>
          </a:p>
          <a:p>
            <a:r>
              <a:rPr lang="en-US" dirty="0"/>
              <a:t>What the end user sees in their decision support system is the cloud objects themselves colored on a map by their probability of convective initiation, much like a radar reflectivity display.  This display looks like the image on the right and will likely not experience much change in future versions of this product.</a:t>
            </a:r>
          </a:p>
        </p:txBody>
      </p:sp>
      <p:sp>
        <p:nvSpPr>
          <p:cNvPr id="4" name="Slide Number Placeholder 3"/>
          <p:cNvSpPr>
            <a:spLocks noGrp="1"/>
          </p:cNvSpPr>
          <p:nvPr>
            <p:ph type="sldNum" sz="quarter" idx="10"/>
          </p:nvPr>
        </p:nvSpPr>
        <p:spPr/>
        <p:txBody>
          <a:bodyPr/>
          <a:lstStyle/>
          <a:p>
            <a:fld id="{6C573312-A5AC-4446-BF29-9C650A021984}" type="slidenum">
              <a:rPr lang="en-US" smtClean="0"/>
              <a:t>4</a:t>
            </a:fld>
            <a:endParaRPr lang="en-US"/>
          </a:p>
        </p:txBody>
      </p:sp>
    </p:spTree>
    <p:extLst>
      <p:ext uri="{BB962C8B-B14F-4D97-AF65-F5344CB8AC3E}">
        <p14:creationId xmlns:p14="http://schemas.microsoft.com/office/powerpoint/2010/main" val="3523013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a:t>This initial example demonstrates the general purpose of the GOES-R CI product, providing lead time and locations of convective initiation, defined here as radar echoes of 35 </a:t>
            </a:r>
            <a:r>
              <a:rPr lang="en-US" dirty="0" err="1"/>
              <a:t>dbz</a:t>
            </a:r>
            <a:r>
              <a:rPr lang="en-US" dirty="0"/>
              <a:t> or greater.  GOES-R CI shows a map of cloud objects that are colored by their probability of becoming convectively active in the next 2 hours, with warmer colors corresponding to higher probabilities of CI.</a:t>
            </a:r>
          </a:p>
          <a:p>
            <a:endParaRPr lang="en-US" dirty="0"/>
          </a:p>
          <a:p>
            <a:r>
              <a:rPr lang="en-US" dirty="0"/>
              <a:t>At 1815 UTC, the GOES-R CI output on top shows a few cloud objects with probabilities of CI of 50, 60, and 70% embedded within lots of other cloud objects with almost no probability of CI.  These higher probability objects are worth paying attention to over the next few hours.  Indeed, the radar image below, from 1845 UTC, show the first 35 </a:t>
            </a:r>
            <a:r>
              <a:rPr lang="en-US" dirty="0" err="1"/>
              <a:t>dbz</a:t>
            </a:r>
            <a:r>
              <a:rPr lang="en-US" dirty="0"/>
              <a:t> echoes for those objects </a:t>
            </a:r>
            <a:r>
              <a:rPr lang="en-US" dirty="0" err="1"/>
              <a:t>advected</a:t>
            </a:r>
            <a:r>
              <a:rPr lang="en-US" dirty="0"/>
              <a:t> downstream which were shown on the CI display.</a:t>
            </a:r>
          </a:p>
          <a:p>
            <a:endParaRPr lang="en-US" dirty="0"/>
          </a:p>
          <a:p>
            <a:r>
              <a:rPr lang="en-US" dirty="0"/>
              <a:t>Later on, at 1915 UTC, there has been substantial development along the </a:t>
            </a:r>
            <a:r>
              <a:rPr lang="en-US" dirty="0" err="1"/>
              <a:t>dryline</a:t>
            </a:r>
            <a:r>
              <a:rPr lang="en-US" dirty="0"/>
              <a:t>.  GOES-R CI screens out mature convection, however, and only looks for </a:t>
            </a:r>
            <a:r>
              <a:rPr lang="en-US" i="1" dirty="0"/>
              <a:t>convective initiation</a:t>
            </a:r>
            <a:r>
              <a:rPr lang="en-US" dirty="0"/>
              <a:t>, picking up on a few cloud objects with a 90% probability of becoming convective in the next 2 hours in the southern section of the line.  </a:t>
            </a:r>
          </a:p>
          <a:p>
            <a:endParaRPr lang="en-US" dirty="0"/>
          </a:p>
          <a:p>
            <a:r>
              <a:rPr lang="en-US" dirty="0"/>
              <a:t>The radar image at 2040 UTC verifies this prediction, showing the new development occurring.   </a:t>
            </a:r>
          </a:p>
          <a:p>
            <a:endParaRPr lang="en-US" dirty="0"/>
          </a:p>
        </p:txBody>
      </p:sp>
      <p:sp>
        <p:nvSpPr>
          <p:cNvPr id="4" name="Slide Number Placeholder 3"/>
          <p:cNvSpPr>
            <a:spLocks noGrp="1"/>
          </p:cNvSpPr>
          <p:nvPr>
            <p:ph type="sldNum" sz="quarter" idx="10"/>
          </p:nvPr>
        </p:nvSpPr>
        <p:spPr/>
        <p:txBody>
          <a:bodyPr/>
          <a:lstStyle/>
          <a:p>
            <a:fld id="{6C573312-A5AC-4446-BF29-9C650A021984}" type="slidenum">
              <a:rPr lang="en-US" smtClean="0"/>
              <a:t>5</a:t>
            </a:fld>
            <a:endParaRPr lang="en-US"/>
          </a:p>
        </p:txBody>
      </p:sp>
    </p:spTree>
    <p:extLst>
      <p:ext uri="{BB962C8B-B14F-4D97-AF65-F5344CB8AC3E}">
        <p14:creationId xmlns:p14="http://schemas.microsoft.com/office/powerpoint/2010/main" val="41320235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defTabSz="931774">
              <a:defRPr/>
            </a:pPr>
            <a:r>
              <a:rPr lang="en-US" dirty="0"/>
              <a:t>There are some details that are helpful to keep in mind when using this product.  </a:t>
            </a:r>
          </a:p>
          <a:p>
            <a:pPr defTabSz="931774">
              <a:defRPr/>
            </a:pPr>
            <a:endParaRPr lang="en-US" dirty="0"/>
          </a:p>
          <a:p>
            <a:pPr defTabSz="931774">
              <a:defRPr/>
            </a:pPr>
            <a:r>
              <a:rPr lang="en-US" dirty="0"/>
              <a:t>For example, the spatial resolution is 1 km in the current GOES instrument in daytime operations and 4 km at night.  </a:t>
            </a:r>
          </a:p>
          <a:p>
            <a:pPr defTabSz="931774">
              <a:defRPr/>
            </a:pPr>
            <a:endParaRPr lang="en-US" dirty="0"/>
          </a:p>
          <a:p>
            <a:pPr defTabSz="931774">
              <a:defRPr/>
            </a:pPr>
            <a:r>
              <a:rPr lang="en-US" dirty="0"/>
              <a:t>The temporal resolution for most scans is 15 minutes, but can be as frequent as 5 minutes for GOES rapid scan mode or as infrequent as 30 minutes for full disk scans.  </a:t>
            </a:r>
          </a:p>
          <a:p>
            <a:pPr defTabSz="931774">
              <a:defRPr/>
            </a:pPr>
            <a:endParaRPr lang="en-US" dirty="0"/>
          </a:p>
          <a:p>
            <a:pPr defTabSz="931774">
              <a:defRPr/>
            </a:pPr>
            <a:r>
              <a:rPr lang="en-US" dirty="0"/>
              <a:t>This product operates on both the GOES-East and –West domains.  </a:t>
            </a:r>
          </a:p>
          <a:p>
            <a:pPr defTabSz="931774">
              <a:defRPr/>
            </a:pPr>
            <a:endParaRPr lang="en-US" dirty="0"/>
          </a:p>
          <a:p>
            <a:pPr defTabSz="931774">
              <a:defRPr/>
            </a:pPr>
            <a:r>
              <a:rPr lang="en-US" dirty="0"/>
              <a:t>The input data for the product includes:</a:t>
            </a:r>
          </a:p>
          <a:p>
            <a:pPr defTabSz="931774">
              <a:defRPr/>
            </a:pPr>
            <a:r>
              <a:rPr lang="en-US" dirty="0"/>
              <a:t>9 interest fields from the GOES satellite which indicate cloud motion, growth, glaciation, and height and their associated trends; </a:t>
            </a:r>
          </a:p>
          <a:p>
            <a:pPr defTabSz="931774">
              <a:defRPr/>
            </a:pPr>
            <a:r>
              <a:rPr lang="en-US" dirty="0"/>
              <a:t>15 fields from the RAP Numerical Weather Predication Model which help indicate environmental information such as CAPE, CIN, Lifted Index, and several others; </a:t>
            </a:r>
          </a:p>
          <a:p>
            <a:pPr defTabSz="931774">
              <a:defRPr/>
            </a:pPr>
            <a:r>
              <a:rPr lang="en-US" dirty="0"/>
              <a:t>and  information from the SNODAS ground snow cover map.  </a:t>
            </a:r>
          </a:p>
          <a:p>
            <a:pPr defTabSz="931774">
              <a:defRPr/>
            </a:pPr>
            <a:endParaRPr lang="en-US" dirty="0"/>
          </a:p>
          <a:p>
            <a:pPr defTabSz="931774">
              <a:defRPr/>
            </a:pPr>
            <a:r>
              <a:rPr lang="en-US" dirty="0"/>
              <a:t>The 24 fields of satellite and NWP data are given to a logistic regression equation.   This type of regression technique uses a training dataset of variables and a binary outcome, in this case whether or not a cloud object becomes convective, and produces an equation to predict the probability of the outcome’s occurrence, given the values of the input variables.   The resulting output is a probability of convective initiation within the next two hours for the identified cloud objects.  This probability only tells the likelihood of convection, and does not in itself correspond to intensity of convection.  </a:t>
            </a:r>
          </a:p>
          <a:p>
            <a:endParaRPr lang="en-US" dirty="0"/>
          </a:p>
        </p:txBody>
      </p:sp>
      <p:sp>
        <p:nvSpPr>
          <p:cNvPr id="4" name="Slide Number Placeholder 3"/>
          <p:cNvSpPr>
            <a:spLocks noGrp="1"/>
          </p:cNvSpPr>
          <p:nvPr>
            <p:ph type="sldNum" sz="quarter" idx="10"/>
          </p:nvPr>
        </p:nvSpPr>
        <p:spPr/>
        <p:txBody>
          <a:bodyPr/>
          <a:lstStyle/>
          <a:p>
            <a:fld id="{6C573312-A5AC-4446-BF29-9C650A021984}" type="slidenum">
              <a:rPr lang="en-US" smtClean="0"/>
              <a:t>6</a:t>
            </a:fld>
            <a:endParaRPr lang="en-US"/>
          </a:p>
        </p:txBody>
      </p:sp>
    </p:spTree>
    <p:extLst>
      <p:ext uri="{BB962C8B-B14F-4D97-AF65-F5344CB8AC3E}">
        <p14:creationId xmlns:p14="http://schemas.microsoft.com/office/powerpoint/2010/main" val="15032267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defTabSz="931774">
              <a:defRPr/>
            </a:pPr>
            <a:r>
              <a:rPr lang="en-US" dirty="0"/>
              <a:t>The snow coverage map information is used separately to identify areas of snow contamination.  </a:t>
            </a:r>
          </a:p>
          <a:p>
            <a:pPr defTabSz="931774">
              <a:defRPr/>
            </a:pPr>
            <a:endParaRPr lang="en-US" dirty="0"/>
          </a:p>
          <a:p>
            <a:pPr defTabSz="931774">
              <a:defRPr/>
            </a:pPr>
            <a:r>
              <a:rPr lang="en-US" dirty="0"/>
              <a:t>Snow covered ground, and clouds moving over the snow can cause the snow to be incorrectly identified as cloud objects by the cloud typing algorithm.  </a:t>
            </a:r>
          </a:p>
          <a:p>
            <a:pPr defTabSz="931774">
              <a:defRPr/>
            </a:pPr>
            <a:endParaRPr lang="en-US" dirty="0"/>
          </a:p>
          <a:p>
            <a:pPr defTabSz="931774">
              <a:defRPr/>
            </a:pPr>
            <a:r>
              <a:rPr lang="en-US" dirty="0"/>
              <a:t>For this reason, snow contaminated objects are labeled pink in the display, as shown below.</a:t>
            </a:r>
          </a:p>
          <a:p>
            <a:endParaRPr lang="en-US" dirty="0"/>
          </a:p>
        </p:txBody>
      </p:sp>
      <p:sp>
        <p:nvSpPr>
          <p:cNvPr id="4" name="Slide Number Placeholder 3"/>
          <p:cNvSpPr>
            <a:spLocks noGrp="1"/>
          </p:cNvSpPr>
          <p:nvPr>
            <p:ph type="sldNum" sz="quarter" idx="10"/>
          </p:nvPr>
        </p:nvSpPr>
        <p:spPr/>
        <p:txBody>
          <a:bodyPr/>
          <a:lstStyle/>
          <a:p>
            <a:fld id="{6C573312-A5AC-4446-BF29-9C650A021984}" type="slidenum">
              <a:rPr lang="en-US" smtClean="0"/>
              <a:t>7</a:t>
            </a:fld>
            <a:endParaRPr lang="en-US"/>
          </a:p>
        </p:txBody>
      </p:sp>
    </p:spTree>
    <p:extLst>
      <p:ext uri="{BB962C8B-B14F-4D97-AF65-F5344CB8AC3E}">
        <p14:creationId xmlns:p14="http://schemas.microsoft.com/office/powerpoint/2010/main" val="38233500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defTabSz="931774">
              <a:defRPr/>
            </a:pPr>
            <a:r>
              <a:rPr lang="en-US" dirty="0"/>
              <a:t>Cirrus clouds are another source of potential problems for the IR processing portion of this product, because they obstruct the view of the growing cumulus clouds that are being assessed for convective properties.  </a:t>
            </a:r>
          </a:p>
          <a:p>
            <a:pPr defTabSz="931774">
              <a:defRPr/>
            </a:pPr>
            <a:endParaRPr lang="en-US" dirty="0"/>
          </a:p>
          <a:p>
            <a:pPr defTabSz="931774">
              <a:defRPr/>
            </a:pPr>
            <a:r>
              <a:rPr lang="en-US" dirty="0"/>
              <a:t>Cirrus clouds above or optically touching other tracked cloud objects will usually be removed by the cloud masking algorithm and none of the cirrus contaminated area will be included in the processing, as shown in the top part of the image.  </a:t>
            </a:r>
          </a:p>
          <a:p>
            <a:pPr defTabSz="931774">
              <a:defRPr/>
            </a:pPr>
            <a:endParaRPr lang="en-US" dirty="0"/>
          </a:p>
          <a:p>
            <a:pPr defTabSz="931774">
              <a:defRPr/>
            </a:pPr>
            <a:r>
              <a:rPr lang="en-US" dirty="0"/>
              <a:t>If cirrus clouds are inadvertently missed, they appear very cold and therefore abnormally “convective-likely” to the CI product, as shown on the bottom portion.  </a:t>
            </a:r>
          </a:p>
          <a:p>
            <a:endParaRPr lang="en-US" dirty="0"/>
          </a:p>
        </p:txBody>
      </p:sp>
      <p:sp>
        <p:nvSpPr>
          <p:cNvPr id="4" name="Slide Number Placeholder 3"/>
          <p:cNvSpPr>
            <a:spLocks noGrp="1"/>
          </p:cNvSpPr>
          <p:nvPr>
            <p:ph type="sldNum" sz="quarter" idx="10"/>
          </p:nvPr>
        </p:nvSpPr>
        <p:spPr/>
        <p:txBody>
          <a:bodyPr/>
          <a:lstStyle/>
          <a:p>
            <a:fld id="{6C573312-A5AC-4446-BF29-9C650A021984}" type="slidenum">
              <a:rPr lang="en-US" smtClean="0"/>
              <a:t>8</a:t>
            </a:fld>
            <a:endParaRPr lang="en-US"/>
          </a:p>
        </p:txBody>
      </p:sp>
    </p:spTree>
    <p:extLst>
      <p:ext uri="{BB962C8B-B14F-4D97-AF65-F5344CB8AC3E}">
        <p14:creationId xmlns:p14="http://schemas.microsoft.com/office/powerpoint/2010/main" val="9836083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defTabSz="931774">
              <a:defRPr/>
            </a:pPr>
            <a:r>
              <a:rPr lang="en-US" sz="1000" dirty="0"/>
              <a:t>Cirrus contamination can be a pretty tricky hazard for the GOES-R CI product, causing some unexpected results.  Here is an example in which a cloud object was initially masked by some thin cirrus clouds, and by the time the object had “detached”, it was already a mature convective cloud, and therefore it was never given a probability of CI by the algorithm.  We’ll walk you through it. </a:t>
            </a:r>
          </a:p>
          <a:p>
            <a:pPr defTabSz="931774">
              <a:defRPr/>
            </a:pPr>
            <a:endParaRPr lang="en-US" sz="1000" dirty="0"/>
          </a:p>
          <a:p>
            <a:pPr defTabSz="931774">
              <a:defRPr/>
            </a:pPr>
            <a:r>
              <a:rPr lang="en-US" sz="1000" dirty="0"/>
              <a:t>First off, recall that the algorithm identifies cloud types and only gives cumulus clouds a probability of CI.  </a:t>
            </a:r>
          </a:p>
          <a:p>
            <a:pPr defTabSz="931774">
              <a:defRPr/>
            </a:pPr>
            <a:endParaRPr lang="en-US" sz="1000" dirty="0"/>
          </a:p>
          <a:p>
            <a:pPr defTabSz="931774">
              <a:defRPr/>
            </a:pPr>
            <a:r>
              <a:rPr lang="en-US" sz="1000" dirty="0"/>
              <a:t>In the first </a:t>
            </a:r>
            <a:r>
              <a:rPr lang="en-US" sz="1000" dirty="0" err="1"/>
              <a:t>timestep</a:t>
            </a:r>
            <a:r>
              <a:rPr lang="en-US" sz="1000" dirty="0"/>
              <a:t>, the image on the bottom at 1602 shows the cloud typing algorithm.  The blue arrow indicates where our cloud object is, and in the cloud typing algorithm, it is within a large cirrus shield, which is all the green color you see.  If it were a cumulus cloud and CI-likely, it would be one of the blue objects on the cloud typing panel.  The CI and VISIBLE image to the lower left shows our object a little better, as a slightly thick cloud in the VISIBLE.  The radar image from 1607 shows it as a distinct cloud object.  </a:t>
            </a:r>
          </a:p>
          <a:p>
            <a:pPr defTabSz="931774">
              <a:defRPr/>
            </a:pPr>
            <a:endParaRPr lang="en-US" sz="1000" dirty="0"/>
          </a:p>
          <a:p>
            <a:pPr defTabSz="931774">
              <a:defRPr/>
            </a:pPr>
            <a:r>
              <a:rPr lang="en-US" sz="1000" dirty="0"/>
              <a:t>At 1632 and 1633, the radar actually identifies this object as having a 35 </a:t>
            </a:r>
            <a:r>
              <a:rPr lang="en-US" sz="1000" dirty="0" err="1"/>
              <a:t>dbz</a:t>
            </a:r>
            <a:r>
              <a:rPr lang="en-US" sz="1000" dirty="0"/>
              <a:t> echo within it.  But as the thin cirrus clouds are still lingering around it, as seen in both the VIS and in the cloud typing image, the cloud typing algorithm still identifies the object as part of a cirrus cloud and removes the whole section from processing.  </a:t>
            </a:r>
          </a:p>
          <a:p>
            <a:pPr defTabSz="931774">
              <a:defRPr/>
            </a:pPr>
            <a:endParaRPr lang="en-US" sz="1000" dirty="0"/>
          </a:p>
          <a:p>
            <a:pPr defTabSz="931774">
              <a:defRPr/>
            </a:pPr>
            <a:r>
              <a:rPr lang="en-US" sz="1000" dirty="0"/>
              <a:t>At 1655, the object now has an overshooting top, according to the cloud typing algorithm.  </a:t>
            </a:r>
          </a:p>
          <a:p>
            <a:pPr defTabSz="931774">
              <a:defRPr/>
            </a:pPr>
            <a:endParaRPr lang="en-US" sz="1000" dirty="0"/>
          </a:p>
          <a:p>
            <a:pPr defTabSz="931774">
              <a:defRPr/>
            </a:pPr>
            <a:r>
              <a:rPr lang="en-US" sz="1000" dirty="0"/>
              <a:t>And by 1725, it is obviously a mature convective cell.  It is plain to see that if this object developed in your CWA and GOES-R CI provided no warning, you’d probably wonder why it missed such an obvious convective event, particularly if you were looking at the radar image alone (you never see the associated cirrus on the radar image).  So the rule of thumb is, no matter how thin the cirrus is, if you can see it on the VIS, it’s enough to get the whole section masked out, and objects optically touching it, from that scan.   </a:t>
            </a:r>
          </a:p>
          <a:p>
            <a:endParaRPr lang="en-US" sz="1000" dirty="0"/>
          </a:p>
        </p:txBody>
      </p:sp>
      <p:sp>
        <p:nvSpPr>
          <p:cNvPr id="4" name="Slide Number Placeholder 3"/>
          <p:cNvSpPr>
            <a:spLocks noGrp="1"/>
          </p:cNvSpPr>
          <p:nvPr>
            <p:ph type="sldNum" sz="quarter" idx="10"/>
          </p:nvPr>
        </p:nvSpPr>
        <p:spPr/>
        <p:txBody>
          <a:bodyPr/>
          <a:lstStyle/>
          <a:p>
            <a:fld id="{6C573312-A5AC-4446-BF29-9C650A021984}" type="slidenum">
              <a:rPr lang="en-US" smtClean="0"/>
              <a:t>9</a:t>
            </a:fld>
            <a:endParaRPr lang="en-US"/>
          </a:p>
        </p:txBody>
      </p:sp>
    </p:spTree>
    <p:extLst>
      <p:ext uri="{BB962C8B-B14F-4D97-AF65-F5344CB8AC3E}">
        <p14:creationId xmlns:p14="http://schemas.microsoft.com/office/powerpoint/2010/main" val="38166543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kumimoji="0" lang="en-US" smtClean="0"/>
              <a:t>Click to edit Master title style</a:t>
            </a:r>
            <a:endParaRPr kumimoji="0" lang="en-US"/>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fld id="{74F00E36-5E84-43FD-B290-C3A4A6D96A6E}" type="datetimeFigureOut">
              <a:rPr lang="en-US" smtClean="0"/>
              <a:t>4/10/2018</a:t>
            </a:fld>
            <a:endParaRPr lang="en-US"/>
          </a:p>
        </p:txBody>
      </p:sp>
      <p:sp>
        <p:nvSpPr>
          <p:cNvPr id="17" name="Footer Placeholder 16"/>
          <p:cNvSpPr>
            <a:spLocks noGrp="1"/>
          </p:cNvSpPr>
          <p:nvPr>
            <p:ph type="ftr" sz="quarter" idx="11"/>
          </p:nvPr>
        </p:nvSpPr>
        <p:spPr>
          <a:xfrm>
            <a:off x="2085393" y="236538"/>
            <a:ext cx="5867400" cy="365125"/>
          </a:xfrm>
        </p:spPr>
        <p:txBody>
          <a:bodyPr/>
          <a:lstStyle>
            <a:lvl1pPr algn="r">
              <a:defRPr>
                <a:solidFill>
                  <a:schemeClr val="tx2"/>
                </a:solidFill>
              </a:defRPr>
            </a:lvl1pPr>
          </a:lstStyle>
          <a:p>
            <a:endParaRPr lang="en-US"/>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F0F9BE04-4AE7-42A5-A551-9F4E63CBDCB1}"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74F00E36-5E84-43FD-B290-C3A4A6D96A6E}" type="datetimeFigureOut">
              <a:rPr lang="en-US" smtClean="0"/>
              <a:t>4/10/2018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F9BE04-4AE7-42A5-A551-9F4E63CBDCB1}"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1"/>
      </p:bgRef>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0"/>
            <a:ext cx="2057400" cy="55165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6553200" y="6248402"/>
            <a:ext cx="2209800" cy="365125"/>
          </a:xfrm>
        </p:spPr>
        <p:txBody>
          <a:bodyPr/>
          <a:lstStyle/>
          <a:p>
            <a:fld id="{74F00E36-5E84-43FD-B290-C3A4A6D96A6E}" type="datetimeFigureOut">
              <a:rPr lang="en-US" smtClean="0"/>
              <a:t>4/10/2018</a:t>
            </a:fld>
            <a:endParaRPr lang="en-US"/>
          </a:p>
        </p:txBody>
      </p:sp>
      <p:sp>
        <p:nvSpPr>
          <p:cNvPr id="5" name="Footer Placeholder 4"/>
          <p:cNvSpPr>
            <a:spLocks noGrp="1"/>
          </p:cNvSpPr>
          <p:nvPr>
            <p:ph type="ftr" sz="quarter" idx="11"/>
          </p:nvPr>
        </p:nvSpPr>
        <p:spPr>
          <a:xfrm>
            <a:off x="457201" y="6248207"/>
            <a:ext cx="5573483" cy="365125"/>
          </a:xfrm>
        </p:spPr>
        <p:txBody>
          <a:bodyPr/>
          <a:lstStyle/>
          <a:p>
            <a:endParaRPr lang="en-US"/>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Slide Number Placeholder 5"/>
          <p:cNvSpPr>
            <a:spLocks noGrp="1"/>
          </p:cNvSpPr>
          <p:nvPr>
            <p:ph type="sldNum" sz="quarter" idx="12"/>
          </p:nvPr>
        </p:nvSpPr>
        <p:spPr>
          <a:xfrm rot="5400000">
            <a:off x="5989638" y="144462"/>
            <a:ext cx="533400" cy="244476"/>
          </a:xfrm>
        </p:spPr>
        <p:txBody>
          <a:bodyPr/>
          <a:lstStyle/>
          <a:p>
            <a:fld id="{F0F9BE04-4AE7-42A5-A551-9F4E63CBDCB1}"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74F00E36-5E84-43FD-B290-C3A4A6D96A6E}" type="datetimeFigureOut">
              <a:rPr lang="en-US" smtClean="0"/>
              <a:t>4/10/2018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F0F9BE04-4AE7-42A5-A551-9F4E63CBDCB1}" type="slidenum">
              <a:rPr lang="en-US" smtClean="0"/>
              <a:t>‹#›</a:t>
            </a:fld>
            <a:endParaRPr lang="en-US"/>
          </a:p>
        </p:txBody>
      </p:sp>
      <p:sp>
        <p:nvSpPr>
          <p:cNvPr id="8" name="Content Placeholder 7"/>
          <p:cNvSpPr>
            <a:spLocks noGrp="1"/>
          </p:cNvSpPr>
          <p:nvPr>
            <p:ph sz="quarter" idx="1"/>
          </p:nvPr>
        </p:nvSpPr>
        <p:spPr>
          <a:xfrm>
            <a:off x="612648" y="1600200"/>
            <a:ext cx="8153400" cy="44958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fld id="{74F00E36-5E84-43FD-B290-C3A4A6D96A6E}" type="datetimeFigureOut">
              <a:rPr lang="en-US" smtClean="0"/>
              <a:t>4/10/2018</a:t>
            </a:fld>
            <a:endParaRPr lang="en-US"/>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F0F9BE04-4AE7-42A5-A551-9F4E63CBDCB1}" type="slidenum">
              <a:rPr lang="en-US" smtClean="0"/>
              <a:t>‹#›</a:t>
            </a:fld>
            <a:endParaRPr lang="en-US"/>
          </a:p>
        </p:txBody>
      </p:sp>
      <p:sp>
        <p:nvSpPr>
          <p:cNvPr id="14" name="Footer Placeholder 13"/>
          <p:cNvSpPr>
            <a:spLocks noGrp="1"/>
          </p:cNvSpPr>
          <p:nvPr>
            <p:ph type="ftr" sz="quarter" idx="12"/>
          </p:nvPr>
        </p:nvSpPr>
        <p:spPr/>
        <p:txBody>
          <a:bodyPr/>
          <a:lstStyle/>
          <a:p>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844901"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8" name="Date Placeholder 7"/>
          <p:cNvSpPr>
            <a:spLocks noGrp="1"/>
          </p:cNvSpPr>
          <p:nvPr>
            <p:ph type="dt" sz="half" idx="15"/>
          </p:nvPr>
        </p:nvSpPr>
        <p:spPr/>
        <p:txBody>
          <a:bodyPr rtlCol="0"/>
          <a:lstStyle/>
          <a:p>
            <a:fld id="{74F00E36-5E84-43FD-B290-C3A4A6D96A6E}" type="datetimeFigureOut">
              <a:rPr lang="en-US" smtClean="0"/>
              <a:t>4/10/2018</a:t>
            </a:fld>
            <a:endParaRPr lang="en-US"/>
          </a:p>
        </p:txBody>
      </p:sp>
      <p:sp>
        <p:nvSpPr>
          <p:cNvPr id="10" name="Slide Number Placeholder 9"/>
          <p:cNvSpPr>
            <a:spLocks noGrp="1"/>
          </p:cNvSpPr>
          <p:nvPr>
            <p:ph type="sldNum" sz="quarter" idx="16"/>
          </p:nvPr>
        </p:nvSpPr>
        <p:spPr/>
        <p:txBody>
          <a:bodyPr rtlCol="0"/>
          <a:lstStyle/>
          <a:p>
            <a:fld id="{F0F9BE04-4AE7-42A5-A551-9F4E63CBDCB1}" type="slidenum">
              <a:rPr lang="en-US" smtClean="0"/>
              <a:t>‹#›</a:t>
            </a:fld>
            <a:endParaRPr lang="en-US"/>
          </a:p>
        </p:txBody>
      </p:sp>
      <p:sp>
        <p:nvSpPr>
          <p:cNvPr id="12" name="Footer Placeholder 11"/>
          <p:cNvSpPr>
            <a:spLocks noGrp="1"/>
          </p:cNvSpPr>
          <p:nvPr>
            <p:ph type="ftr" sz="quarter" idx="17"/>
          </p:nvPr>
        </p:nvSpPr>
        <p:spPr/>
        <p:txBody>
          <a:bodyPr rtlCol="0"/>
          <a:lstStyle/>
          <a:p>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kumimoji="0" lang="en-US" smtClean="0"/>
              <a:t>Click to edit Master title style</a:t>
            </a:r>
            <a:endParaRPr kumimoji="0" lang="en-US"/>
          </a:p>
        </p:txBody>
      </p:sp>
      <p:sp>
        <p:nvSpPr>
          <p:cNvPr id="11" name="Content Placeholder 10"/>
          <p:cNvSpPr>
            <a:spLocks noGrp="1"/>
          </p:cNvSpPr>
          <p:nvPr>
            <p:ph sz="quarter" idx="2"/>
          </p:nvPr>
        </p:nvSpPr>
        <p:spPr>
          <a:xfrm>
            <a:off x="609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800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5"/>
          </p:nvPr>
        </p:nvSpPr>
        <p:spPr/>
        <p:txBody>
          <a:bodyPr rtlCol="0"/>
          <a:lstStyle/>
          <a:p>
            <a:fld id="{74F00E36-5E84-43FD-B290-C3A4A6D96A6E}" type="datetimeFigureOut">
              <a:rPr lang="en-US" smtClean="0"/>
              <a:t>4/10/2018</a:t>
            </a:fld>
            <a:endParaRPr lang="en-US"/>
          </a:p>
        </p:txBody>
      </p:sp>
      <p:sp>
        <p:nvSpPr>
          <p:cNvPr id="12" name="Slide Number Placeholder 11"/>
          <p:cNvSpPr>
            <a:spLocks noGrp="1"/>
          </p:cNvSpPr>
          <p:nvPr>
            <p:ph type="sldNum" sz="quarter" idx="16"/>
          </p:nvPr>
        </p:nvSpPr>
        <p:spPr/>
        <p:txBody>
          <a:bodyPr rtlCol="0"/>
          <a:lstStyle/>
          <a:p>
            <a:fld id="{F0F9BE04-4AE7-42A5-A551-9F4E63CBDCB1}" type="slidenum">
              <a:rPr lang="en-US" smtClean="0"/>
              <a:t>‹#›</a:t>
            </a:fld>
            <a:endParaRPr lang="en-US"/>
          </a:p>
        </p:txBody>
      </p:sp>
      <p:sp>
        <p:nvSpPr>
          <p:cNvPr id="14" name="Footer Placeholder 13"/>
          <p:cNvSpPr>
            <a:spLocks noGrp="1"/>
          </p:cNvSpPr>
          <p:nvPr>
            <p:ph type="ftr" sz="quarter" idx="17"/>
          </p:nvPr>
        </p:nvSpPr>
        <p:spPr/>
        <p:txBody>
          <a:bodyPr rtlCol="0"/>
          <a:lstStyle/>
          <a:p>
            <a:endParaRPr lang="en-US"/>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74F00E36-5E84-43FD-B290-C3A4A6D96A6E}" type="datetimeFigureOut">
              <a:rPr lang="en-US" smtClean="0"/>
              <a:t>4/10/2018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F0F9BE04-4AE7-42A5-A551-9F4E63CBDCB1}"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4F00E36-5E84-43FD-B290-C3A4A6D96A6E}" type="datetimeFigureOut">
              <a:rPr lang="en-US" smtClean="0"/>
              <a:t>4/10/2018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F0F9BE04-4AE7-42A5-A551-9F4E63CBDCB1}"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74F00E36-5E84-43FD-B290-C3A4A6D96A6E}" type="datetimeFigureOut">
              <a:rPr lang="en-US" smtClean="0"/>
              <a:t>4/10/2018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F0F9BE04-4AE7-42A5-A551-9F4E63CBDCB1}" type="slidenum">
              <a:rPr lang="en-US" smtClean="0"/>
              <a:t>‹#›</a:t>
            </a:fld>
            <a:endParaRPr lang="en-US"/>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en-US" smtClean="0"/>
              <a:t>Click to edit Master title style</a:t>
            </a:r>
            <a:endParaRPr kumimoji="0" lang="en-US"/>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Date Placeholder 11"/>
          <p:cNvSpPr>
            <a:spLocks noGrp="1"/>
          </p:cNvSpPr>
          <p:nvPr>
            <p:ph type="dt" sz="half" idx="10"/>
          </p:nvPr>
        </p:nvSpPr>
        <p:spPr>
          <a:xfrm>
            <a:off x="6248400" y="6248400"/>
            <a:ext cx="2667000" cy="365125"/>
          </a:xfrm>
        </p:spPr>
        <p:txBody>
          <a:bodyPr rtlCol="0"/>
          <a:lstStyle/>
          <a:p>
            <a:fld id="{74F00E36-5E84-43FD-B290-C3A4A6D96A6E}" type="datetimeFigureOut">
              <a:rPr lang="en-US" smtClean="0"/>
              <a:t>4/10/2018</a:t>
            </a:fld>
            <a:endParaRPr lang="en-US"/>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fld id="{F0F9BE04-4AE7-42A5-A551-9F4E63CBDCB1}" type="slidenum">
              <a:rPr lang="en-US" smtClean="0"/>
              <a:t>‹#›</a:t>
            </a:fld>
            <a:endParaRPr lang="en-US"/>
          </a:p>
        </p:txBody>
      </p:sp>
      <p:sp>
        <p:nvSpPr>
          <p:cNvPr id="14" name="Footer Placeholder 13"/>
          <p:cNvSpPr>
            <a:spLocks noGrp="1"/>
          </p:cNvSpPr>
          <p:nvPr>
            <p:ph type="ftr" sz="quarter" idx="12"/>
          </p:nvPr>
        </p:nvSpPr>
        <p:spPr>
          <a:xfrm>
            <a:off x="1600200" y="6248206"/>
            <a:ext cx="4572000" cy="365125"/>
          </a:xfrm>
        </p:spPr>
        <p:txBody>
          <a:bodyPr rtlCol="0"/>
          <a:lstStyle/>
          <a:p>
            <a:endParaRPr lang="en-US"/>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en-US" smtClean="0"/>
              <a:t>Click icon to add picture</a:t>
            </a:r>
            <a:endParaRPr kumimoji="0" lang="en-US" dirty="0"/>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defRPr>
            </a:lvl1pPr>
          </a:lstStyle>
          <a:p>
            <a:fld id="{74F00E36-5E84-43FD-B290-C3A4A6D96A6E}" type="datetimeFigureOut">
              <a:rPr lang="en-US" smtClean="0"/>
              <a:t>4/10/2018</a:t>
            </a:fld>
            <a:endParaRPr lang="en-US"/>
          </a:p>
        </p:txBody>
      </p:sp>
      <p:sp>
        <p:nvSpPr>
          <p:cNvPr id="3" name="Footer Placeholder 2"/>
          <p:cNvSpPr>
            <a:spLocks noGrp="1"/>
          </p:cNvSpPr>
          <p:nvPr>
            <p:ph type="ftr" sz="quarter" idx="3"/>
          </p:nvPr>
        </p:nvSpPr>
        <p:spPr>
          <a:xfrm>
            <a:off x="609600" y="6248206"/>
            <a:ext cx="5421083" cy="365125"/>
          </a:xfrm>
          <a:prstGeom prst="rect">
            <a:avLst/>
          </a:prstGeom>
        </p:spPr>
        <p:txBody>
          <a:bodyPr vert="horz" anchor="ctr"/>
          <a:lstStyle>
            <a:lvl1pPr algn="r" eaLnBrk="1" latinLnBrk="0" hangingPunct="1">
              <a:defRPr kumimoji="0" sz="1400">
                <a:solidFill>
                  <a:schemeClr val="tx2"/>
                </a:solidFill>
              </a:defRPr>
            </a:lvl1pPr>
          </a:lstStyle>
          <a:p>
            <a:endParaRPr lang="en-US"/>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F0F9BE04-4AE7-42A5-A551-9F4E63CBDCB1}"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18.xml"/><Relationship Id="rId5" Type="http://schemas.openxmlformats.org/officeDocument/2006/relationships/image" Target="../media/image29.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20.xml"/><Relationship Id="rId6" Type="http://schemas.openxmlformats.org/officeDocument/2006/relationships/image" Target="../media/image4.png"/><Relationship Id="rId5" Type="http://schemas.openxmlformats.org/officeDocument/2006/relationships/image" Target="../media/image31.jpe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notesSlide" Target="../notesSlides/notesSlide12.xml"/><Relationship Id="rId7" Type="http://schemas.openxmlformats.org/officeDocument/2006/relationships/image" Target="../media/image33.png"/><Relationship Id="rId2" Type="http://schemas.openxmlformats.org/officeDocument/2006/relationships/slideLayout" Target="../slideLayouts/slideLayout2.xml"/><Relationship Id="rId1" Type="http://schemas.openxmlformats.org/officeDocument/2006/relationships/tags" Target="../tags/tag22.xml"/><Relationship Id="rId6" Type="http://schemas.openxmlformats.org/officeDocument/2006/relationships/image" Target="../media/image31.jpeg"/><Relationship Id="rId5" Type="http://schemas.openxmlformats.org/officeDocument/2006/relationships/image" Target="../media/image32.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24.xml"/></Relationships>
</file>

<file path=ppt/slides/_rels/slide14.xml.rels><?xml version="1.0" encoding="UTF-8" standalone="yes"?>
<Relationships xmlns="http://schemas.openxmlformats.org/package/2006/relationships"><Relationship Id="rId8" Type="http://schemas.openxmlformats.org/officeDocument/2006/relationships/tags" Target="../tags/tag33.xml"/><Relationship Id="rId13" Type="http://schemas.openxmlformats.org/officeDocument/2006/relationships/image" Target="../media/image35.gif"/><Relationship Id="rId3" Type="http://schemas.openxmlformats.org/officeDocument/2006/relationships/tags" Target="../tags/tag28.xml"/><Relationship Id="rId7" Type="http://schemas.openxmlformats.org/officeDocument/2006/relationships/tags" Target="../tags/tag32.xml"/><Relationship Id="rId12" Type="http://schemas.openxmlformats.org/officeDocument/2006/relationships/image" Target="../media/image34.png"/><Relationship Id="rId2" Type="http://schemas.openxmlformats.org/officeDocument/2006/relationships/tags" Target="../tags/tag27.xml"/><Relationship Id="rId1" Type="http://schemas.openxmlformats.org/officeDocument/2006/relationships/tags" Target="../tags/tag26.xml"/><Relationship Id="rId6" Type="http://schemas.openxmlformats.org/officeDocument/2006/relationships/tags" Target="../tags/tag31.xml"/><Relationship Id="rId11" Type="http://schemas.openxmlformats.org/officeDocument/2006/relationships/notesSlide" Target="../notesSlides/notesSlide14.xml"/><Relationship Id="rId5" Type="http://schemas.openxmlformats.org/officeDocument/2006/relationships/tags" Target="../tags/tag30.xml"/><Relationship Id="rId10" Type="http://schemas.openxmlformats.org/officeDocument/2006/relationships/slideLayout" Target="../slideLayouts/slideLayout2.xml"/><Relationship Id="rId4" Type="http://schemas.openxmlformats.org/officeDocument/2006/relationships/tags" Target="../tags/tag29.xml"/><Relationship Id="rId9" Type="http://schemas.openxmlformats.org/officeDocument/2006/relationships/tags" Target="../tags/tag34.xml"/><Relationship Id="rId1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36.xml"/><Relationship Id="rId4" Type="http://schemas.openxmlformats.org/officeDocument/2006/relationships/image" Target="../media/image37.jp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38.xml"/><Relationship Id="rId5" Type="http://schemas.openxmlformats.org/officeDocument/2006/relationships/image" Target="../media/image39.png"/><Relationship Id="rId4" Type="http://schemas.openxmlformats.org/officeDocument/2006/relationships/image" Target="../media/image38.gif"/></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40.xml"/><Relationship Id="rId5" Type="http://schemas.openxmlformats.org/officeDocument/2006/relationships/image" Target="../media/image41.png"/><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42.xml"/><Relationship Id="rId5" Type="http://schemas.openxmlformats.org/officeDocument/2006/relationships/image" Target="../media/image43.gif"/><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44.xml"/><Relationship Id="rId5" Type="http://schemas.openxmlformats.org/officeDocument/2006/relationships/hyperlink" Target="http://weather.msfc.nasa.gov/sport" TargetMode="External"/><Relationship Id="rId4" Type="http://schemas.openxmlformats.org/officeDocument/2006/relationships/hyperlink" Target="http://nsstc.uah.edu/uahci" TargetMode="Externa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46.xml"/><Relationship Id="rId5" Type="http://schemas.openxmlformats.org/officeDocument/2006/relationships/hyperlink" Target="mailto:jewett@nsstc.uah.edu" TargetMode="External"/><Relationship Id="rId4" Type="http://schemas.openxmlformats.org/officeDocument/2006/relationships/hyperlink" Target="mailto:johnm@nsstc.uah.edu" TargetMode="Externa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6.xml"/><Relationship Id="rId5" Type="http://schemas.openxmlformats.org/officeDocument/2006/relationships/image" Target="../media/image4.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tags" Target="../tags/tag8.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2.png"/><Relationship Id="rId2" Type="http://schemas.openxmlformats.org/officeDocument/2006/relationships/slideLayout" Target="../slideLayouts/slideLayout2.xml"/><Relationship Id="rId1" Type="http://schemas.openxmlformats.org/officeDocument/2006/relationships/tags" Target="../tags/tag10.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12.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14.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3" Type="http://schemas.openxmlformats.org/officeDocument/2006/relationships/notesSlide" Target="../notesSlides/notesSlide9.xml"/><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slideLayout" Target="../slideLayouts/slideLayout2.xml"/><Relationship Id="rId1" Type="http://schemas.openxmlformats.org/officeDocument/2006/relationships/tags" Target="../tags/tag16.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5" Type="http://schemas.openxmlformats.org/officeDocument/2006/relationships/image" Target="../media/image2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 Id="rId1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UAH GOES-R CI</a:t>
            </a:r>
            <a:endParaRPr lang="en-US" dirty="0"/>
          </a:p>
        </p:txBody>
      </p:sp>
      <p:sp>
        <p:nvSpPr>
          <p:cNvPr id="3" name="Subtitle 2"/>
          <p:cNvSpPr>
            <a:spLocks noGrp="1"/>
          </p:cNvSpPr>
          <p:nvPr>
            <p:ph type="subTitle" idx="1"/>
          </p:nvPr>
        </p:nvSpPr>
        <p:spPr/>
        <p:txBody>
          <a:bodyPr>
            <a:normAutofit fontScale="77500" lnSpcReduction="20000"/>
          </a:bodyPr>
          <a:lstStyle/>
          <a:p>
            <a:r>
              <a:rPr lang="en-US" dirty="0" smtClean="0"/>
              <a:t>Product Produced by </a:t>
            </a:r>
            <a:r>
              <a:rPr lang="en-US" dirty="0" err="1" smtClean="0"/>
              <a:t>UAHuntsville</a:t>
            </a:r>
            <a:endParaRPr lang="en-US" dirty="0" smtClean="0"/>
          </a:p>
          <a:p>
            <a:r>
              <a:rPr lang="en-US" dirty="0" smtClean="0"/>
              <a:t>Training Produced by NASA-</a:t>
            </a:r>
            <a:r>
              <a:rPr lang="en-US" dirty="0" err="1" smtClean="0"/>
              <a:t>SPoRT</a:t>
            </a:r>
            <a:r>
              <a:rPr lang="en-US" dirty="0" smtClean="0"/>
              <a:t> and </a:t>
            </a:r>
            <a:r>
              <a:rPr lang="en-US" dirty="0" err="1" smtClean="0"/>
              <a:t>UAHuntsville</a:t>
            </a:r>
            <a:endParaRPr lang="en-US" dirty="0"/>
          </a:p>
        </p:txBody>
      </p:sp>
    </p:spTree>
    <p:custDataLst>
      <p:tags r:id="rId1"/>
    </p:custDataLst>
    <p:extLst>
      <p:ext uri="{BB962C8B-B14F-4D97-AF65-F5344CB8AC3E}">
        <p14:creationId xmlns:p14="http://schemas.microsoft.com/office/powerpoint/2010/main" val="399269939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Weaknesses</a:t>
            </a:r>
            <a:endParaRPr lang="en-US" dirty="0"/>
          </a:p>
        </p:txBody>
      </p:sp>
      <p:sp>
        <p:nvSpPr>
          <p:cNvPr id="3" name="Content Placeholder 2"/>
          <p:cNvSpPr>
            <a:spLocks noGrp="1"/>
          </p:cNvSpPr>
          <p:nvPr>
            <p:ph sz="quarter" idx="1"/>
          </p:nvPr>
        </p:nvSpPr>
        <p:spPr>
          <a:xfrm>
            <a:off x="457200" y="1600200"/>
            <a:ext cx="4114800" cy="5181600"/>
          </a:xfrm>
        </p:spPr>
        <p:txBody>
          <a:bodyPr>
            <a:normAutofit fontScale="70000" lnSpcReduction="20000"/>
          </a:bodyPr>
          <a:lstStyle/>
          <a:p>
            <a:r>
              <a:rPr lang="en-US" dirty="0" smtClean="0"/>
              <a:t>Cirrus Contamination</a:t>
            </a:r>
          </a:p>
          <a:p>
            <a:r>
              <a:rPr lang="en-US" dirty="0" smtClean="0"/>
              <a:t>Data flow</a:t>
            </a:r>
          </a:p>
          <a:p>
            <a:pPr lvl="1"/>
            <a:r>
              <a:rPr lang="en-US" dirty="0" smtClean="0"/>
              <a:t>Requires </a:t>
            </a:r>
            <a:r>
              <a:rPr lang="en-US" dirty="0" smtClean="0"/>
              <a:t>at least 2 </a:t>
            </a:r>
            <a:r>
              <a:rPr lang="en-US" dirty="0" smtClean="0"/>
              <a:t>consecutive scans to achieve object track -&gt; CI</a:t>
            </a:r>
          </a:p>
          <a:p>
            <a:r>
              <a:rPr lang="en-US" dirty="0" smtClean="0"/>
              <a:t>Due to early calibration issues on that lasted through </a:t>
            </a:r>
            <a:r>
              <a:rPr lang="en-US" dirty="0" smtClean="0"/>
              <a:t>a majority of 2017</a:t>
            </a:r>
            <a:r>
              <a:rPr lang="en-US" dirty="0" smtClean="0"/>
              <a:t>, </a:t>
            </a:r>
            <a:r>
              <a:rPr lang="en-US" dirty="0" smtClean="0"/>
              <a:t>the </a:t>
            </a:r>
            <a:r>
              <a:rPr lang="en-US" dirty="0" smtClean="0"/>
              <a:t>Logistic Regression dataset is still based on the prior series of GOES. With the 5 minute temporal scans of GOES-16, there could be </a:t>
            </a:r>
            <a:r>
              <a:rPr lang="en-US" dirty="0" smtClean="0"/>
              <a:t>potential false </a:t>
            </a:r>
            <a:r>
              <a:rPr lang="en-US" dirty="0" smtClean="0"/>
              <a:t>alarm issues until the new training database can be created this year.</a:t>
            </a:r>
          </a:p>
          <a:p>
            <a:r>
              <a:rPr lang="en-US" dirty="0" smtClean="0"/>
              <a:t>Resolution at night is purely IR-based and is only 2km vs 1km during the day (Daytime CI product had to be reduced to 1 km due to latency issues)</a:t>
            </a:r>
            <a:endParaRPr lang="en-US" dirty="0"/>
          </a:p>
        </p:txBody>
      </p:sp>
      <p:sp>
        <p:nvSpPr>
          <p:cNvPr id="4" name="Rounded Rectangle 3"/>
          <p:cNvSpPr/>
          <p:nvPr/>
        </p:nvSpPr>
        <p:spPr>
          <a:xfrm>
            <a:off x="4648200" y="1600200"/>
            <a:ext cx="4038600" cy="4800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7" name="Picture 3" descr="\\Uahdata\rhome\SATCAST3\WEST\2013_0414_0100__SATCASTv2_CI_Nowcst.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2699" t="2925" r="74603" b="87045"/>
          <a:stretch/>
        </p:blipFill>
        <p:spPr bwMode="auto">
          <a:xfrm>
            <a:off x="5457977" y="1905000"/>
            <a:ext cx="2419046" cy="171961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Uahdata\rhome\SATCAST3\WEST\2013_0414_0111__SATCASTv2_CI_Nowcst.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2643" t="2839" r="74444" b="87132"/>
          <a:stretch/>
        </p:blipFill>
        <p:spPr bwMode="auto">
          <a:xfrm>
            <a:off x="5437495" y="4160292"/>
            <a:ext cx="2460009" cy="171961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183792" y="3624618"/>
            <a:ext cx="2967415" cy="369332"/>
          </a:xfrm>
          <a:prstGeom prst="rect">
            <a:avLst/>
          </a:prstGeom>
          <a:noFill/>
        </p:spPr>
        <p:txBody>
          <a:bodyPr wrap="none" rtlCol="0">
            <a:spAutoFit/>
          </a:bodyPr>
          <a:lstStyle/>
          <a:p>
            <a:r>
              <a:rPr lang="en-US" dirty="0" smtClean="0"/>
              <a:t>0100 UTC-daytime processing</a:t>
            </a:r>
            <a:endParaRPr lang="en-US" dirty="0"/>
          </a:p>
        </p:txBody>
      </p:sp>
      <p:sp>
        <p:nvSpPr>
          <p:cNvPr id="9" name="TextBox 8"/>
          <p:cNvSpPr txBox="1"/>
          <p:nvPr/>
        </p:nvSpPr>
        <p:spPr>
          <a:xfrm>
            <a:off x="5144614" y="5879910"/>
            <a:ext cx="3045770" cy="369332"/>
          </a:xfrm>
          <a:prstGeom prst="rect">
            <a:avLst/>
          </a:prstGeom>
          <a:noFill/>
        </p:spPr>
        <p:txBody>
          <a:bodyPr wrap="none" rtlCol="0">
            <a:spAutoFit/>
          </a:bodyPr>
          <a:lstStyle/>
          <a:p>
            <a:r>
              <a:rPr lang="en-US" dirty="0" smtClean="0"/>
              <a:t>0111 UTC-nighttime processing</a:t>
            </a:r>
            <a:endParaRPr lang="en-US" dirty="0"/>
          </a:p>
        </p:txBody>
      </p:sp>
    </p:spTree>
    <p:custDataLst>
      <p:tags r:id="rId1"/>
    </p:custDataLst>
    <p:extLst>
      <p:ext uri="{BB962C8B-B14F-4D97-AF65-F5344CB8AC3E}">
        <p14:creationId xmlns:p14="http://schemas.microsoft.com/office/powerpoint/2010/main" val="2707989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Strengths</a:t>
            </a:r>
            <a:endParaRPr lang="en-US" dirty="0"/>
          </a:p>
        </p:txBody>
      </p:sp>
      <p:sp>
        <p:nvSpPr>
          <p:cNvPr id="3" name="Content Placeholder 2"/>
          <p:cNvSpPr>
            <a:spLocks noGrp="1"/>
          </p:cNvSpPr>
          <p:nvPr>
            <p:ph sz="quarter" idx="1"/>
          </p:nvPr>
        </p:nvSpPr>
        <p:spPr>
          <a:xfrm>
            <a:off x="457200" y="1600200"/>
            <a:ext cx="4114800" cy="5257800"/>
          </a:xfrm>
        </p:spPr>
        <p:txBody>
          <a:bodyPr>
            <a:normAutofit fontScale="85000" lnSpcReduction="20000"/>
          </a:bodyPr>
          <a:lstStyle/>
          <a:p>
            <a:r>
              <a:rPr lang="en-US" dirty="0" smtClean="0"/>
              <a:t>Satellite observes CI in data-deprived regions, like mountains, off-shore/over oceans, instrument sparse locations</a:t>
            </a:r>
          </a:p>
          <a:p>
            <a:r>
              <a:rPr lang="en-US" dirty="0" smtClean="0"/>
              <a:t>Data-fused input increases lead time and greatly improves FAR.</a:t>
            </a:r>
          </a:p>
          <a:p>
            <a:r>
              <a:rPr lang="en-US" dirty="0" smtClean="0"/>
              <a:t>GOES-R era provides improved spatial and temporal resolution and provide more IR channels</a:t>
            </a:r>
            <a:r>
              <a:rPr lang="en-US" dirty="0" smtClean="0"/>
              <a:t>.</a:t>
            </a:r>
          </a:p>
          <a:p>
            <a:r>
              <a:rPr lang="en-US" dirty="0" smtClean="0"/>
              <a:t>Severe CI product offers lead times to severe weather events not offered by radar products</a:t>
            </a:r>
            <a:r>
              <a:rPr lang="en-US" dirty="0" smtClean="0"/>
              <a:t> </a:t>
            </a:r>
            <a:endParaRPr lang="en-US" dirty="0"/>
          </a:p>
        </p:txBody>
      </p:sp>
      <p:sp>
        <p:nvSpPr>
          <p:cNvPr id="4" name="Rounded Rectangle 3"/>
          <p:cNvSpPr/>
          <p:nvPr/>
        </p:nvSpPr>
        <p:spPr>
          <a:xfrm>
            <a:off x="4953000" y="1600200"/>
            <a:ext cx="3886200" cy="2209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CI image offshore or in other data-deprived area</a:t>
            </a:r>
            <a:endParaRPr lang="en-US" dirty="0"/>
          </a:p>
        </p:txBody>
      </p:sp>
      <p:pic>
        <p:nvPicPr>
          <p:cNvPr id="1026" name="Picture 2" descr="http://www.nsstc.uah.edu/SATCAST/goes-east_fulldomain/UAH_SATCASTv3_CI_VIS.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7380" t="69178"/>
          <a:stretch/>
        </p:blipFill>
        <p:spPr bwMode="auto">
          <a:xfrm>
            <a:off x="5168339" y="1752600"/>
            <a:ext cx="3485041" cy="1866899"/>
          </a:xfrm>
          <a:prstGeom prst="rect">
            <a:avLst/>
          </a:prstGeom>
          <a:noFill/>
          <a:extLst>
            <a:ext uri="{909E8E84-426E-40DD-AFC4-6F175D3DCCD1}">
              <a14:hiddenFill xmlns:a14="http://schemas.microsoft.com/office/drawing/2010/main">
                <a:solidFill>
                  <a:srgbClr val="FFFFFF"/>
                </a:solidFill>
              </a14:hiddenFill>
            </a:ext>
          </a:extLst>
        </p:spPr>
      </p:pic>
      <p:sp>
        <p:nvSpPr>
          <p:cNvPr id="11" name="Rounded Rectangle 10"/>
          <p:cNvSpPr/>
          <p:nvPr/>
        </p:nvSpPr>
        <p:spPr>
          <a:xfrm>
            <a:off x="4922783" y="4191000"/>
            <a:ext cx="3886200" cy="2209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2" descr="http://www.roc.noaa.gov/WSR88D/Images/WSR-88DCONUSCoverage2011.jpg"/>
          <p:cNvPicPr>
            <a:picLocks noChangeAspect="1" noChangeArrowheads="1"/>
          </p:cNvPicPr>
          <p:nvPr/>
        </p:nvPicPr>
        <p:blipFill rotWithShape="1">
          <a:blip r:embed="rId5">
            <a:extLst>
              <a:ext uri="{28A0092B-C50C-407E-A947-70E740481C1C}">
                <a14:useLocalDpi xmlns:a14="http://schemas.microsoft.com/office/drawing/2010/main" val="0"/>
              </a:ext>
            </a:extLst>
          </a:blip>
          <a:srcRect l="65307" t="62635" r="13256" b="7246"/>
          <a:stretch/>
        </p:blipFill>
        <p:spPr bwMode="auto">
          <a:xfrm>
            <a:off x="5271245" y="4405148"/>
            <a:ext cx="1639614" cy="178150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ttp://www.roc.noaa.gov/WSR88D/Images/WSR-88DCONUSCoverage2011.jpg"/>
          <p:cNvPicPr>
            <a:picLocks noChangeAspect="1" noChangeArrowheads="1"/>
          </p:cNvPicPr>
          <p:nvPr/>
        </p:nvPicPr>
        <p:blipFill rotWithShape="1">
          <a:blip r:embed="rId5">
            <a:extLst>
              <a:ext uri="{28A0092B-C50C-407E-A947-70E740481C1C}">
                <a14:useLocalDpi xmlns:a14="http://schemas.microsoft.com/office/drawing/2010/main" val="0"/>
              </a:ext>
            </a:extLst>
          </a:blip>
          <a:srcRect l="2271" t="74641" r="92947" b="12620"/>
          <a:stretch/>
        </p:blipFill>
        <p:spPr bwMode="auto">
          <a:xfrm>
            <a:off x="6940769" y="4405148"/>
            <a:ext cx="365761" cy="753466"/>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7220246" y="4298732"/>
            <a:ext cx="1085554" cy="923330"/>
          </a:xfrm>
          <a:prstGeom prst="rect">
            <a:avLst/>
          </a:prstGeom>
          <a:noFill/>
        </p:spPr>
        <p:txBody>
          <a:bodyPr wrap="none" rtlCol="0">
            <a:spAutoFit/>
          </a:bodyPr>
          <a:lstStyle/>
          <a:p>
            <a:r>
              <a:rPr lang="en-US" dirty="0" smtClean="0"/>
              <a:t>4000 </a:t>
            </a:r>
            <a:r>
              <a:rPr lang="en-US" dirty="0" err="1" smtClean="0"/>
              <a:t>ft</a:t>
            </a:r>
            <a:r>
              <a:rPr lang="en-US" dirty="0" smtClean="0"/>
              <a:t> </a:t>
            </a:r>
          </a:p>
          <a:p>
            <a:r>
              <a:rPr lang="en-US" dirty="0" smtClean="0"/>
              <a:t>6000 </a:t>
            </a:r>
            <a:r>
              <a:rPr lang="en-US" dirty="0" err="1"/>
              <a:t>ft</a:t>
            </a:r>
            <a:r>
              <a:rPr lang="en-US" dirty="0"/>
              <a:t> </a:t>
            </a:r>
          </a:p>
          <a:p>
            <a:r>
              <a:rPr lang="en-US" dirty="0" smtClean="0"/>
              <a:t>10000 </a:t>
            </a:r>
            <a:r>
              <a:rPr lang="en-US" dirty="0" err="1"/>
              <a:t>ft</a:t>
            </a:r>
            <a:r>
              <a:rPr lang="en-US" dirty="0"/>
              <a:t> </a:t>
            </a:r>
          </a:p>
        </p:txBody>
      </p:sp>
      <p:sp>
        <p:nvSpPr>
          <p:cNvPr id="16" name="TextBox 15"/>
          <p:cNvSpPr txBox="1"/>
          <p:nvPr/>
        </p:nvSpPr>
        <p:spPr>
          <a:xfrm>
            <a:off x="6940769" y="5181600"/>
            <a:ext cx="1868214" cy="1200329"/>
          </a:xfrm>
          <a:prstGeom prst="rect">
            <a:avLst/>
          </a:prstGeom>
          <a:noFill/>
        </p:spPr>
        <p:txBody>
          <a:bodyPr wrap="square" rtlCol="0">
            <a:spAutoFit/>
          </a:bodyPr>
          <a:lstStyle/>
          <a:p>
            <a:r>
              <a:rPr lang="en-US" dirty="0" smtClean="0"/>
              <a:t>Radar Coverage Map from NOAA Radar Operations Center</a:t>
            </a:r>
            <a:endParaRPr lang="en-US" dirty="0"/>
          </a:p>
        </p:txBody>
      </p:sp>
      <p:pic>
        <p:nvPicPr>
          <p:cNvPr id="15" name="Picture 3" descr="\\Uahdata\rhome\SATCAST3\WEST\2013_0414_0100__SATCASTv2_CI_Nowcst.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030" t="82615" r="64142" b="9633"/>
          <a:stretch/>
        </p:blipFill>
        <p:spPr bwMode="auto">
          <a:xfrm>
            <a:off x="6285449" y="1778818"/>
            <a:ext cx="1676400" cy="33581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751230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Application Example</a:t>
            </a:r>
            <a:endParaRPr lang="en-US" dirty="0"/>
          </a:p>
        </p:txBody>
      </p:sp>
      <p:sp>
        <p:nvSpPr>
          <p:cNvPr id="3" name="Content Placeholder 2"/>
          <p:cNvSpPr>
            <a:spLocks noGrp="1"/>
          </p:cNvSpPr>
          <p:nvPr>
            <p:ph sz="quarter" idx="1"/>
          </p:nvPr>
        </p:nvSpPr>
        <p:spPr>
          <a:xfrm>
            <a:off x="384048" y="1628452"/>
            <a:ext cx="4035552" cy="4495800"/>
          </a:xfrm>
        </p:spPr>
        <p:txBody>
          <a:bodyPr>
            <a:normAutofit fontScale="92500" lnSpcReduction="20000"/>
          </a:bodyPr>
          <a:lstStyle/>
          <a:p>
            <a:r>
              <a:rPr lang="en-US" dirty="0" smtClean="0"/>
              <a:t>Terrain challenges result in poor radar coverage (circled area in lower maps).</a:t>
            </a:r>
          </a:p>
          <a:p>
            <a:r>
              <a:rPr lang="en-US" dirty="0" smtClean="0"/>
              <a:t>In this case, developing CI was not picked up by radar in NW New Mexico, but was picked up by UAH GOES-R CI.</a:t>
            </a:r>
          </a:p>
          <a:p>
            <a:r>
              <a:rPr lang="en-US" dirty="0" smtClean="0"/>
              <a:t>35+ </a:t>
            </a:r>
            <a:r>
              <a:rPr lang="en-US" dirty="0" err="1" smtClean="0"/>
              <a:t>dbz</a:t>
            </a:r>
            <a:r>
              <a:rPr lang="en-US" dirty="0" smtClean="0"/>
              <a:t> echoes are represented by arrows on radar image.</a:t>
            </a:r>
            <a:endParaRPr lang="en-US" dirty="0"/>
          </a:p>
        </p:txBody>
      </p:sp>
      <p:sp>
        <p:nvSpPr>
          <p:cNvPr id="4" name="Rounded Rectangle 3"/>
          <p:cNvSpPr/>
          <p:nvPr/>
        </p:nvSpPr>
        <p:spPr>
          <a:xfrm>
            <a:off x="4419600" y="1600200"/>
            <a:ext cx="4495800" cy="1905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ounded Rectangle 4"/>
          <p:cNvSpPr/>
          <p:nvPr/>
        </p:nvSpPr>
        <p:spPr>
          <a:xfrm>
            <a:off x="4594746" y="3657600"/>
            <a:ext cx="4343400" cy="2590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195" name="Picture 3" descr="\\Uahdata\leroy\SATCAST3\WEST\2013_0408_1915__SATCASTv2_CI_Nowcst.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2753" t="39404" r="10531" b="25280"/>
          <a:stretch/>
        </p:blipFill>
        <p:spPr bwMode="auto">
          <a:xfrm>
            <a:off x="6678488" y="1827979"/>
            <a:ext cx="2129180" cy="144862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Uahdata\leroy\SATCAST3\WEST\2013_0408_1845__SATCASTv2_CI_Nowcst.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3797" t="38785" r="11053" b="26432"/>
          <a:stretch/>
        </p:blipFill>
        <p:spPr bwMode="auto">
          <a:xfrm>
            <a:off x="4536163" y="1831856"/>
            <a:ext cx="2083763" cy="144474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ttp://www.roc.noaa.gov/WSR88D/Images/WSR-88DCONUSCoverage2011.jpg"/>
          <p:cNvPicPr>
            <a:picLocks noChangeAspect="1" noChangeArrowheads="1"/>
          </p:cNvPicPr>
          <p:nvPr/>
        </p:nvPicPr>
        <p:blipFill rotWithShape="1">
          <a:blip r:embed="rId6">
            <a:extLst>
              <a:ext uri="{28A0092B-C50C-407E-A947-70E740481C1C}">
                <a14:useLocalDpi xmlns:a14="http://schemas.microsoft.com/office/drawing/2010/main" val="0"/>
              </a:ext>
            </a:extLst>
          </a:blip>
          <a:srcRect l="16034" t="47644" r="60055" b="29897"/>
          <a:stretch/>
        </p:blipFill>
        <p:spPr bwMode="auto">
          <a:xfrm>
            <a:off x="6741081" y="3817378"/>
            <a:ext cx="2087815" cy="151662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ttp://www.roc.noaa.gov/WSR88D/Images/WSR-88DCONUSCoverage2011.jpg"/>
          <p:cNvPicPr>
            <a:picLocks noChangeAspect="1" noChangeArrowheads="1"/>
          </p:cNvPicPr>
          <p:nvPr/>
        </p:nvPicPr>
        <p:blipFill rotWithShape="1">
          <a:blip r:embed="rId6">
            <a:extLst>
              <a:ext uri="{28A0092B-C50C-407E-A947-70E740481C1C}">
                <a14:useLocalDpi xmlns:a14="http://schemas.microsoft.com/office/drawing/2010/main" val="0"/>
              </a:ext>
            </a:extLst>
          </a:blip>
          <a:srcRect l="2271" t="74641" r="92947" b="12620"/>
          <a:stretch/>
        </p:blipFill>
        <p:spPr bwMode="auto">
          <a:xfrm>
            <a:off x="6858000" y="5410200"/>
            <a:ext cx="365761" cy="75346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162800" y="5325070"/>
            <a:ext cx="1085554" cy="923330"/>
          </a:xfrm>
          <a:prstGeom prst="rect">
            <a:avLst/>
          </a:prstGeom>
          <a:noFill/>
        </p:spPr>
        <p:txBody>
          <a:bodyPr wrap="none" rtlCol="0">
            <a:spAutoFit/>
          </a:bodyPr>
          <a:lstStyle/>
          <a:p>
            <a:r>
              <a:rPr lang="en-US" dirty="0" smtClean="0"/>
              <a:t>4000 </a:t>
            </a:r>
            <a:r>
              <a:rPr lang="en-US" dirty="0" err="1" smtClean="0"/>
              <a:t>ft</a:t>
            </a:r>
            <a:r>
              <a:rPr lang="en-US" dirty="0" smtClean="0"/>
              <a:t> </a:t>
            </a:r>
          </a:p>
          <a:p>
            <a:r>
              <a:rPr lang="en-US" dirty="0" smtClean="0"/>
              <a:t>6000 </a:t>
            </a:r>
            <a:r>
              <a:rPr lang="en-US" dirty="0" err="1"/>
              <a:t>ft</a:t>
            </a:r>
            <a:r>
              <a:rPr lang="en-US" dirty="0"/>
              <a:t> </a:t>
            </a:r>
          </a:p>
          <a:p>
            <a:r>
              <a:rPr lang="en-US" dirty="0" smtClean="0"/>
              <a:t>10000 </a:t>
            </a:r>
            <a:r>
              <a:rPr lang="en-US" dirty="0" err="1"/>
              <a:t>ft</a:t>
            </a:r>
            <a:r>
              <a:rPr lang="en-US" dirty="0"/>
              <a:t> </a:t>
            </a:r>
          </a:p>
        </p:txBody>
      </p:sp>
      <p:pic>
        <p:nvPicPr>
          <p:cNvPr id="2050" name="Picture 2" descr="C:\Documents and Settings\leroy\My Documents\SPoRT Training\GOES-R CI\KABX0408132200.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777565" y="3831377"/>
            <a:ext cx="1936425" cy="2264512"/>
          </a:xfrm>
          <a:prstGeom prst="rect">
            <a:avLst/>
          </a:prstGeom>
          <a:noFill/>
          <a:extLst>
            <a:ext uri="{909E8E84-426E-40DD-AFC4-6F175D3DCCD1}">
              <a14:hiddenFill xmlns:a14="http://schemas.microsoft.com/office/drawing/2010/main">
                <a:solidFill>
                  <a:srgbClr val="FFFFFF"/>
                </a:solidFill>
              </a14:hiddenFill>
            </a:ext>
          </a:extLst>
        </p:spPr>
      </p:pic>
      <p:sp>
        <p:nvSpPr>
          <p:cNvPr id="7" name="Oval 6"/>
          <p:cNvSpPr/>
          <p:nvPr/>
        </p:nvSpPr>
        <p:spPr>
          <a:xfrm>
            <a:off x="4953000" y="3886200"/>
            <a:ext cx="914400" cy="9144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7814019" y="4114800"/>
            <a:ext cx="228600" cy="228600"/>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5562600" y="2097027"/>
            <a:ext cx="457200" cy="457200"/>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7696200" y="2057400"/>
            <a:ext cx="457200" cy="457200"/>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6696209" y="5040868"/>
            <a:ext cx="2212593" cy="369332"/>
          </a:xfrm>
          <a:prstGeom prst="rect">
            <a:avLst/>
          </a:prstGeom>
          <a:noFill/>
        </p:spPr>
        <p:txBody>
          <a:bodyPr wrap="none" rtlCol="0">
            <a:spAutoFit/>
          </a:bodyPr>
          <a:lstStyle/>
          <a:p>
            <a:r>
              <a:rPr lang="en-US" dirty="0" smtClean="0"/>
              <a:t>Radar Coverage Map</a:t>
            </a:r>
            <a:endParaRPr lang="en-US" dirty="0"/>
          </a:p>
        </p:txBody>
      </p:sp>
      <p:sp>
        <p:nvSpPr>
          <p:cNvPr id="14" name="TextBox 13"/>
          <p:cNvSpPr txBox="1"/>
          <p:nvPr/>
        </p:nvSpPr>
        <p:spPr>
          <a:xfrm>
            <a:off x="5523979" y="1827979"/>
            <a:ext cx="1128386" cy="369332"/>
          </a:xfrm>
          <a:prstGeom prst="rect">
            <a:avLst/>
          </a:prstGeom>
          <a:noFill/>
        </p:spPr>
        <p:txBody>
          <a:bodyPr wrap="none" rtlCol="0">
            <a:spAutoFit/>
          </a:bodyPr>
          <a:lstStyle/>
          <a:p>
            <a:r>
              <a:rPr lang="en-US" dirty="0" smtClean="0">
                <a:solidFill>
                  <a:schemeClr val="bg1"/>
                </a:solidFill>
              </a:rPr>
              <a:t>1845 UTC</a:t>
            </a:r>
            <a:endParaRPr lang="en-US" dirty="0">
              <a:solidFill>
                <a:schemeClr val="bg1"/>
              </a:solidFill>
            </a:endParaRPr>
          </a:p>
        </p:txBody>
      </p:sp>
      <p:sp>
        <p:nvSpPr>
          <p:cNvPr id="19" name="TextBox 18"/>
          <p:cNvSpPr txBox="1"/>
          <p:nvPr/>
        </p:nvSpPr>
        <p:spPr>
          <a:xfrm>
            <a:off x="7764630" y="1780596"/>
            <a:ext cx="1128386" cy="369332"/>
          </a:xfrm>
          <a:prstGeom prst="rect">
            <a:avLst/>
          </a:prstGeom>
          <a:noFill/>
        </p:spPr>
        <p:txBody>
          <a:bodyPr wrap="none" rtlCol="0">
            <a:spAutoFit/>
          </a:bodyPr>
          <a:lstStyle/>
          <a:p>
            <a:r>
              <a:rPr lang="en-US" dirty="0" smtClean="0">
                <a:solidFill>
                  <a:schemeClr val="bg1"/>
                </a:solidFill>
              </a:rPr>
              <a:t>1915 UTC</a:t>
            </a:r>
            <a:endParaRPr lang="en-US" dirty="0">
              <a:solidFill>
                <a:schemeClr val="bg1"/>
              </a:solidFill>
            </a:endParaRPr>
          </a:p>
        </p:txBody>
      </p:sp>
      <p:sp>
        <p:nvSpPr>
          <p:cNvPr id="20" name="TextBox 19"/>
          <p:cNvSpPr txBox="1"/>
          <p:nvPr/>
        </p:nvSpPr>
        <p:spPr>
          <a:xfrm>
            <a:off x="5645274" y="5726557"/>
            <a:ext cx="1128386" cy="369332"/>
          </a:xfrm>
          <a:prstGeom prst="rect">
            <a:avLst/>
          </a:prstGeom>
          <a:noFill/>
        </p:spPr>
        <p:txBody>
          <a:bodyPr wrap="none" rtlCol="0">
            <a:spAutoFit/>
          </a:bodyPr>
          <a:lstStyle/>
          <a:p>
            <a:r>
              <a:rPr lang="en-US" dirty="0" smtClean="0">
                <a:solidFill>
                  <a:schemeClr val="bg1"/>
                </a:solidFill>
              </a:rPr>
              <a:t>2200 UTC</a:t>
            </a:r>
            <a:endParaRPr lang="en-US" dirty="0">
              <a:solidFill>
                <a:schemeClr val="bg1"/>
              </a:solidFill>
            </a:endParaRPr>
          </a:p>
        </p:txBody>
      </p:sp>
      <p:cxnSp>
        <p:nvCxnSpPr>
          <p:cNvPr id="22" name="Straight Arrow Connector 21"/>
          <p:cNvCxnSpPr/>
          <p:nvPr/>
        </p:nvCxnSpPr>
        <p:spPr>
          <a:xfrm flipH="1" flipV="1">
            <a:off x="6056112" y="4201804"/>
            <a:ext cx="192150" cy="1143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H="1" flipV="1">
            <a:off x="6096000" y="4479308"/>
            <a:ext cx="192150" cy="1143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4736621" y="3370465"/>
            <a:ext cx="1707519" cy="369332"/>
          </a:xfrm>
          <a:prstGeom prst="rect">
            <a:avLst/>
          </a:prstGeom>
          <a:noFill/>
        </p:spPr>
        <p:txBody>
          <a:bodyPr wrap="none" rtlCol="0">
            <a:spAutoFit/>
          </a:bodyPr>
          <a:lstStyle/>
          <a:p>
            <a:r>
              <a:rPr lang="en-US" dirty="0" smtClean="0"/>
              <a:t>San Juan County</a:t>
            </a:r>
            <a:endParaRPr lang="en-US" dirty="0"/>
          </a:p>
        </p:txBody>
      </p:sp>
      <p:sp>
        <p:nvSpPr>
          <p:cNvPr id="24" name="TextBox 23"/>
          <p:cNvSpPr txBox="1"/>
          <p:nvPr/>
        </p:nvSpPr>
        <p:spPr>
          <a:xfrm>
            <a:off x="6569319" y="3375126"/>
            <a:ext cx="1827744" cy="369332"/>
          </a:xfrm>
          <a:prstGeom prst="rect">
            <a:avLst/>
          </a:prstGeom>
          <a:noFill/>
        </p:spPr>
        <p:txBody>
          <a:bodyPr wrap="none" rtlCol="0">
            <a:spAutoFit/>
          </a:bodyPr>
          <a:lstStyle/>
          <a:p>
            <a:r>
              <a:rPr lang="en-US" dirty="0" smtClean="0"/>
              <a:t>Rio Arriba County</a:t>
            </a:r>
            <a:endParaRPr lang="en-US" dirty="0"/>
          </a:p>
        </p:txBody>
      </p:sp>
      <p:cxnSp>
        <p:nvCxnSpPr>
          <p:cNvPr id="18" name="Straight Arrow Connector 17"/>
          <p:cNvCxnSpPr>
            <a:stCxn id="15" idx="2"/>
          </p:cNvCxnSpPr>
          <p:nvPr/>
        </p:nvCxnSpPr>
        <p:spPr>
          <a:xfrm flipH="1">
            <a:off x="5181601" y="3739797"/>
            <a:ext cx="408780" cy="375003"/>
          </a:xfrm>
          <a:prstGeom prst="straightConnector1">
            <a:avLst/>
          </a:prstGeom>
          <a:ln>
            <a:solidFill>
              <a:srgbClr val="FFFFFF"/>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stCxn id="24" idx="0"/>
          </p:cNvCxnSpPr>
          <p:nvPr/>
        </p:nvCxnSpPr>
        <p:spPr>
          <a:xfrm flipH="1" flipV="1">
            <a:off x="5943600" y="2362200"/>
            <a:ext cx="1539591" cy="1012926"/>
          </a:xfrm>
          <a:prstGeom prst="straightConnector1">
            <a:avLst/>
          </a:prstGeom>
          <a:ln>
            <a:solidFill>
              <a:srgbClr val="FFFFFF"/>
            </a:solidFill>
            <a:tailEnd type="arrow"/>
          </a:ln>
        </p:spPr>
        <p:style>
          <a:lnRef idx="1">
            <a:schemeClr val="accent1"/>
          </a:lnRef>
          <a:fillRef idx="0">
            <a:schemeClr val="accent1"/>
          </a:fillRef>
          <a:effectRef idx="0">
            <a:schemeClr val="accent1"/>
          </a:effectRef>
          <a:fontRef idx="minor">
            <a:schemeClr val="tx1"/>
          </a:fontRef>
        </p:style>
      </p:cxnSp>
      <p:cxnSp>
        <p:nvCxnSpPr>
          <p:cNvPr id="2049" name="Straight Arrow Connector 2048"/>
          <p:cNvCxnSpPr/>
          <p:nvPr/>
        </p:nvCxnSpPr>
        <p:spPr>
          <a:xfrm flipV="1">
            <a:off x="7522791" y="2325627"/>
            <a:ext cx="559428" cy="1049499"/>
          </a:xfrm>
          <a:prstGeom prst="straightConnector1">
            <a:avLst/>
          </a:prstGeom>
          <a:ln>
            <a:solidFill>
              <a:srgbClr val="FFFFFF"/>
            </a:solidFill>
            <a:tailEnd type="arrow"/>
          </a:ln>
        </p:spPr>
        <p:style>
          <a:lnRef idx="1">
            <a:schemeClr val="accent1"/>
          </a:lnRef>
          <a:fillRef idx="0">
            <a:schemeClr val="accent1"/>
          </a:fillRef>
          <a:effectRef idx="0">
            <a:schemeClr val="accent1"/>
          </a:effectRef>
          <a:fontRef idx="minor">
            <a:schemeClr val="tx1"/>
          </a:fontRef>
        </p:style>
      </p:cxnSp>
      <p:cxnSp>
        <p:nvCxnSpPr>
          <p:cNvPr id="2052" name="Straight Arrow Connector 2051"/>
          <p:cNvCxnSpPr>
            <a:stCxn id="24" idx="2"/>
          </p:cNvCxnSpPr>
          <p:nvPr/>
        </p:nvCxnSpPr>
        <p:spPr>
          <a:xfrm flipH="1">
            <a:off x="6056112" y="3744458"/>
            <a:ext cx="1427079" cy="294142"/>
          </a:xfrm>
          <a:prstGeom prst="straightConnector1">
            <a:avLst/>
          </a:prstGeom>
          <a:ln>
            <a:solidFill>
              <a:srgbClr val="FFFFFF"/>
            </a:solidFill>
            <a:tailEnd type="arrow"/>
          </a:ln>
        </p:spPr>
        <p:style>
          <a:lnRef idx="1">
            <a:schemeClr val="accent1"/>
          </a:lnRef>
          <a:fillRef idx="0">
            <a:schemeClr val="accent1"/>
          </a:fillRef>
          <a:effectRef idx="0">
            <a:schemeClr val="accent1"/>
          </a:effectRef>
          <a:fontRef idx="minor">
            <a:schemeClr val="tx1"/>
          </a:fontRef>
        </p:style>
      </p:cxnSp>
      <p:pic>
        <p:nvPicPr>
          <p:cNvPr id="39" name="Picture 3" descr="\\Uahdata\rhome\SATCAST3\WEST\2013_0414_0100__SATCASTv2_CI_Nowcst.pn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030" t="82615" r="64142" b="9633"/>
          <a:stretch/>
        </p:blipFill>
        <p:spPr bwMode="auto">
          <a:xfrm>
            <a:off x="4953000" y="3013695"/>
            <a:ext cx="1242124" cy="248823"/>
          </a:xfrm>
          <a:prstGeom prst="rect">
            <a:avLst/>
          </a:prstGeom>
          <a:noFill/>
          <a:extLst>
            <a:ext uri="{909E8E84-426E-40DD-AFC4-6F175D3DCCD1}">
              <a14:hiddenFill xmlns:a14="http://schemas.microsoft.com/office/drawing/2010/main">
                <a:solidFill>
                  <a:srgbClr val="FFFFFF"/>
                </a:solidFill>
              </a14:hiddenFill>
            </a:ext>
          </a:extLst>
        </p:spPr>
      </p:pic>
      <p:cxnSp>
        <p:nvCxnSpPr>
          <p:cNvPr id="28" name="Straight Arrow Connector 27"/>
          <p:cNvCxnSpPr>
            <a:stCxn id="15" idx="0"/>
          </p:cNvCxnSpPr>
          <p:nvPr/>
        </p:nvCxnSpPr>
        <p:spPr>
          <a:xfrm flipV="1">
            <a:off x="5590381" y="2325627"/>
            <a:ext cx="2212124" cy="1044838"/>
          </a:xfrm>
          <a:prstGeom prst="straightConnector1">
            <a:avLst/>
          </a:prstGeom>
          <a:ln>
            <a:solidFill>
              <a:srgbClr val="FFFFFF"/>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5578044" y="2362200"/>
            <a:ext cx="83866" cy="1008266"/>
          </a:xfrm>
          <a:prstGeom prst="straightConnector1">
            <a:avLst/>
          </a:prstGeom>
          <a:ln>
            <a:solidFill>
              <a:srgbClr val="FFFFFF"/>
            </a:solidFill>
            <a:tailEnd type="arrow"/>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645541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Updates </a:t>
            </a:r>
            <a:endParaRPr lang="en-US" dirty="0"/>
          </a:p>
        </p:txBody>
      </p:sp>
      <p:sp>
        <p:nvSpPr>
          <p:cNvPr id="3" name="Content Placeholder 2"/>
          <p:cNvSpPr>
            <a:spLocks noGrp="1"/>
          </p:cNvSpPr>
          <p:nvPr>
            <p:ph sz="quarter" idx="1"/>
          </p:nvPr>
        </p:nvSpPr>
        <p:spPr>
          <a:xfrm>
            <a:off x="612648" y="1600200"/>
            <a:ext cx="8153400" cy="4876800"/>
          </a:xfrm>
        </p:spPr>
        <p:txBody>
          <a:bodyPr/>
          <a:lstStyle/>
          <a:p>
            <a:r>
              <a:rPr lang="en-US" dirty="0" smtClean="0"/>
              <a:t>Current training database has approximately 250,000 cloud objects (based on GOES-13/15)</a:t>
            </a:r>
          </a:p>
          <a:p>
            <a:pPr lvl="1"/>
            <a:r>
              <a:rPr lang="en-US" dirty="0" smtClean="0"/>
              <a:t>Due to calibration issues, the new training database is currently being constructed as the current convective season unfolds.</a:t>
            </a:r>
          </a:p>
        </p:txBody>
      </p:sp>
      <p:sp>
        <p:nvSpPr>
          <p:cNvPr id="6" name="Content Placeholder 2"/>
          <p:cNvSpPr txBox="1">
            <a:spLocks/>
          </p:cNvSpPr>
          <p:nvPr/>
        </p:nvSpPr>
        <p:spPr>
          <a:xfrm>
            <a:off x="612648" y="3822700"/>
            <a:ext cx="7083552" cy="3048000"/>
          </a:xfrm>
          <a:prstGeom prst="rect">
            <a:avLst/>
          </a:prstGeom>
        </p:spPr>
        <p:txBody>
          <a:bodyPr vert="horz">
            <a:norm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r>
              <a:rPr lang="en-US" dirty="0" smtClean="0"/>
              <a:t>Use of cloud properties from UW-CIMSS</a:t>
            </a:r>
          </a:p>
          <a:p>
            <a:pPr lvl="1"/>
            <a:r>
              <a:rPr lang="en-US" dirty="0" smtClean="0"/>
              <a:t>Improves nighttime detection</a:t>
            </a:r>
          </a:p>
          <a:p>
            <a:r>
              <a:rPr lang="en-US" dirty="0" smtClean="0"/>
              <a:t>Detection under thin cirrus</a:t>
            </a:r>
          </a:p>
        </p:txBody>
      </p:sp>
    </p:spTree>
    <p:custDataLst>
      <p:tags r:id="rId1"/>
    </p:custDataLst>
    <p:extLst>
      <p:ext uri="{BB962C8B-B14F-4D97-AF65-F5344CB8AC3E}">
        <p14:creationId xmlns:p14="http://schemas.microsoft.com/office/powerpoint/2010/main" val="641791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Improvement in Nighttime Detection</a:t>
            </a:r>
            <a:endParaRPr lang="en-US" dirty="0"/>
          </a:p>
        </p:txBody>
      </p:sp>
      <p:sp>
        <p:nvSpPr>
          <p:cNvPr id="12" name="Text Placeholder 4"/>
          <p:cNvSpPr txBox="1">
            <a:spLocks/>
          </p:cNvSpPr>
          <p:nvPr/>
        </p:nvSpPr>
        <p:spPr>
          <a:xfrm>
            <a:off x="227011" y="1219200"/>
            <a:ext cx="4356467" cy="639762"/>
          </a:xfrm>
          <a:prstGeom prst="rect">
            <a:avLst/>
          </a:prstGeom>
        </p:spPr>
        <p:txBody>
          <a:bodyPr vert="horz" lIns="91440" tIns="45720" rIns="91440" bIns="45720" rtlCol="0" anchor="b">
            <a:normAutofit fontScale="92500"/>
          </a:bodyPr>
          <a:lstStyle>
            <a:lvl1pPr marL="0" indent="0" algn="l" defTabSz="914400" rtl="0" eaLnBrk="1" latinLnBrk="0" hangingPunct="1">
              <a:spcBef>
                <a:spcPct val="20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9pPr>
          </a:lstStyle>
          <a:p>
            <a:r>
              <a:rPr lang="en-US" dirty="0" smtClean="0"/>
              <a:t>Original Nighttime Algorithm</a:t>
            </a:r>
            <a:r>
              <a:rPr lang="en-US" dirty="0" smtClean="0">
                <a:solidFill>
                  <a:srgbClr val="FF00FF"/>
                </a:solidFill>
              </a:rPr>
              <a:t>	</a:t>
            </a:r>
            <a:endParaRPr lang="en-US" dirty="0">
              <a:solidFill>
                <a:srgbClr val="FF00FF"/>
              </a:solidFill>
            </a:endParaRPr>
          </a:p>
        </p:txBody>
      </p:sp>
      <p:grpSp>
        <p:nvGrpSpPr>
          <p:cNvPr id="31" name="Group 30"/>
          <p:cNvGrpSpPr>
            <a:grpSpLocks noChangeAspect="1"/>
          </p:cNvGrpSpPr>
          <p:nvPr/>
        </p:nvGrpSpPr>
        <p:grpSpPr>
          <a:xfrm>
            <a:off x="266130" y="1828800"/>
            <a:ext cx="4077270" cy="3040673"/>
            <a:chOff x="22790" y="1828800"/>
            <a:chExt cx="4597980" cy="3429000"/>
          </a:xfrm>
        </p:grpSpPr>
        <p:pic>
          <p:nvPicPr>
            <p:cNvPr id="7" name="Content Placeholder 9"/>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2790" y="1828800"/>
              <a:ext cx="4543820" cy="3429000"/>
            </a:xfrm>
            <a:prstGeom prst="rect">
              <a:avLst/>
            </a:prstGeom>
          </p:spPr>
        </p:pic>
        <p:sp>
          <p:nvSpPr>
            <p:cNvPr id="9" name="Oval 8"/>
            <p:cNvSpPr/>
            <p:nvPr>
              <p:custDataLst>
                <p:tags r:id="rId6"/>
              </p:custDataLst>
            </p:nvPr>
          </p:nvSpPr>
          <p:spPr>
            <a:xfrm rot="21152894">
              <a:off x="33385" y="4454860"/>
              <a:ext cx="1447800" cy="47088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custDataLst>
                <p:tags r:id="rId7"/>
              </p:custDataLst>
            </p:nvPr>
          </p:nvSpPr>
          <p:spPr>
            <a:xfrm rot="21152894">
              <a:off x="46249" y="2426717"/>
              <a:ext cx="723899" cy="47088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custDataLst>
                <p:tags r:id="rId8"/>
              </p:custDataLst>
            </p:nvPr>
          </p:nvSpPr>
          <p:spPr>
            <a:xfrm rot="21152894">
              <a:off x="1454505" y="3743523"/>
              <a:ext cx="735526" cy="47088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custDataLst>
                <p:tags r:id="rId9"/>
              </p:custDataLst>
            </p:nvPr>
          </p:nvSpPr>
          <p:spPr>
            <a:xfrm rot="21152894">
              <a:off x="3885244" y="3991688"/>
              <a:ext cx="735526" cy="47088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aphicFrame>
        <p:nvGraphicFramePr>
          <p:cNvPr id="25" name="Table 24"/>
          <p:cNvGraphicFramePr>
            <a:graphicFrameLocks noGrp="1"/>
          </p:cNvGraphicFramePr>
          <p:nvPr>
            <p:extLst>
              <p:ext uri="{D42A27DB-BD31-4B8C-83A1-F6EECF244321}">
                <p14:modId xmlns:p14="http://schemas.microsoft.com/office/powerpoint/2010/main" val="326532790"/>
              </p:ext>
            </p:extLst>
          </p:nvPr>
        </p:nvGraphicFramePr>
        <p:xfrm>
          <a:off x="29063" y="4867586"/>
          <a:ext cx="4565273" cy="2011680"/>
        </p:xfrm>
        <a:graphic>
          <a:graphicData uri="http://schemas.openxmlformats.org/drawingml/2006/table">
            <a:tbl>
              <a:tblPr bandRow="1">
                <a:tableStyleId>{5C22544A-7EE6-4342-B048-85BDC9FD1C3A}</a:tableStyleId>
              </a:tblPr>
              <a:tblGrid>
                <a:gridCol w="4565273"/>
              </a:tblGrid>
              <a:tr h="273589">
                <a:tc>
                  <a:txBody>
                    <a:bodyPr/>
                    <a:lstStyle/>
                    <a:p>
                      <a:pPr marL="0" indent="0">
                        <a:buFont typeface="Arial" panose="020B0604020202020204" pitchFamily="34" charset="0"/>
                        <a:buNone/>
                      </a:pPr>
                      <a:r>
                        <a:rPr kumimoji="0" lang="en-US" kern="1200" dirty="0" smtClean="0">
                          <a:solidFill>
                            <a:schemeClr val="dk1"/>
                          </a:solidFill>
                          <a:latin typeface="+mn-lt"/>
                          <a:ea typeface="+mn-ea"/>
                          <a:cs typeface="+mn-cs"/>
                        </a:rPr>
                        <a:t>Cloud mask using Jedlovec and Laws (2003)</a:t>
                      </a:r>
                    </a:p>
                  </a:txBody>
                  <a:tcPr/>
                </a:tc>
              </a:tr>
              <a:tr h="47222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Uses a texture technique to eliminate stratus clouds</a:t>
                      </a:r>
                      <a:endParaRPr lang="en-US" dirty="0"/>
                    </a:p>
                  </a:txBody>
                  <a:tcPr/>
                </a:tc>
              </a:tr>
              <a:tr h="47222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Eliminated clouds &lt;-20 C</a:t>
                      </a:r>
                    </a:p>
                    <a:p>
                      <a:endParaRPr lang="en-US" dirty="0"/>
                    </a:p>
                  </a:txBody>
                  <a:tcPr/>
                </a:tc>
              </a:tr>
              <a:tr h="273589">
                <a:tc>
                  <a:txBody>
                    <a:bodyPr/>
                    <a:lstStyle/>
                    <a:p>
                      <a:pPr marL="0" indent="0">
                        <a:buFont typeface="Arial" panose="020B0604020202020204" pitchFamily="34" charset="0"/>
                        <a:buNone/>
                      </a:pPr>
                      <a:r>
                        <a:rPr lang="en-US" dirty="0" smtClean="0"/>
                        <a:t>Thin cirrus is a problem</a:t>
                      </a:r>
                    </a:p>
                  </a:txBody>
                  <a:tcPr/>
                </a:tc>
              </a:tr>
            </a:tbl>
          </a:graphicData>
        </a:graphic>
      </p:graphicFrame>
      <p:grpSp>
        <p:nvGrpSpPr>
          <p:cNvPr id="32" name="Group 31"/>
          <p:cNvGrpSpPr/>
          <p:nvPr/>
        </p:nvGrpSpPr>
        <p:grpSpPr>
          <a:xfrm>
            <a:off x="4642343" y="1219200"/>
            <a:ext cx="4273057" cy="3652098"/>
            <a:chOff x="4642343" y="1219200"/>
            <a:chExt cx="4273057" cy="3652098"/>
          </a:xfrm>
        </p:grpSpPr>
        <p:grpSp>
          <p:nvGrpSpPr>
            <p:cNvPr id="16" name="Group 15"/>
            <p:cNvGrpSpPr>
              <a:grpSpLocks noChangeAspect="1"/>
            </p:cNvGrpSpPr>
            <p:nvPr/>
          </p:nvGrpSpPr>
          <p:grpSpPr>
            <a:xfrm>
              <a:off x="4788506" y="1863752"/>
              <a:ext cx="4126894" cy="3007546"/>
              <a:chOff x="966233" y="840315"/>
              <a:chExt cx="7842009" cy="5715000"/>
            </a:xfrm>
          </p:grpSpPr>
          <p:pic>
            <p:nvPicPr>
              <p:cNvPr id="17" name="Picture 1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66233" y="840315"/>
                <a:ext cx="7620000" cy="5715000"/>
              </a:xfrm>
              <a:prstGeom prst="rect">
                <a:avLst/>
              </a:prstGeom>
            </p:spPr>
          </p:pic>
          <p:sp>
            <p:nvSpPr>
              <p:cNvPr id="18" name="Oval 17"/>
              <p:cNvSpPr/>
              <p:nvPr>
                <p:custDataLst>
                  <p:tags r:id="rId4"/>
                </p:custDataLst>
              </p:nvPr>
            </p:nvSpPr>
            <p:spPr>
              <a:xfrm rot="21134510">
                <a:off x="1146081" y="4021058"/>
                <a:ext cx="2897999" cy="85105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custDataLst>
                  <p:tags r:id="rId5"/>
                </p:custDataLst>
              </p:nvPr>
            </p:nvSpPr>
            <p:spPr>
              <a:xfrm rot="21134510">
                <a:off x="7609906" y="2540331"/>
                <a:ext cx="1198336" cy="85105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Text Placeholder 4"/>
            <p:cNvSpPr txBox="1">
              <a:spLocks/>
            </p:cNvSpPr>
            <p:nvPr/>
          </p:nvSpPr>
          <p:spPr>
            <a:xfrm>
              <a:off x="4642343" y="1219200"/>
              <a:ext cx="4040188" cy="639762"/>
            </a:xfrm>
            <a:prstGeom prst="rect">
              <a:avLst/>
            </a:prstGeom>
          </p:spPr>
          <p:txBody>
            <a:bodyPr vert="horz" lIns="91440" tIns="45720" rIns="91440" bIns="45720" rtlCol="0" anchor="b">
              <a:normAutofit/>
            </a:bodyPr>
            <a:lstStyle>
              <a:lvl1pPr marL="0" indent="0" algn="l" defTabSz="914400" rtl="0" eaLnBrk="1" latinLnBrk="0" hangingPunct="1">
                <a:spcBef>
                  <a:spcPct val="20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9pPr>
            </a:lstStyle>
            <a:p>
              <a:r>
                <a:rPr lang="en-US" dirty="0" smtClean="0"/>
                <a:t>WSR-88D Reflectivity</a:t>
              </a:r>
              <a:r>
                <a:rPr lang="en-US" dirty="0" smtClean="0">
                  <a:solidFill>
                    <a:srgbClr val="FF00FF"/>
                  </a:solidFill>
                </a:rPr>
                <a:t>	</a:t>
              </a:r>
              <a:endParaRPr lang="en-US" dirty="0">
                <a:solidFill>
                  <a:srgbClr val="FF00FF"/>
                </a:solidFill>
              </a:endParaRPr>
            </a:p>
          </p:txBody>
        </p:sp>
      </p:grpSp>
      <p:grpSp>
        <p:nvGrpSpPr>
          <p:cNvPr id="33" name="Group 32"/>
          <p:cNvGrpSpPr/>
          <p:nvPr/>
        </p:nvGrpSpPr>
        <p:grpSpPr>
          <a:xfrm>
            <a:off x="4724400" y="1446718"/>
            <a:ext cx="4343400" cy="3407800"/>
            <a:chOff x="9164552" y="1446718"/>
            <a:chExt cx="4343400" cy="3407800"/>
          </a:xfrm>
        </p:grpSpPr>
        <p:sp>
          <p:nvSpPr>
            <p:cNvPr id="6" name="Text Placeholder 6"/>
            <p:cNvSpPr txBox="1">
              <a:spLocks/>
            </p:cNvSpPr>
            <p:nvPr/>
          </p:nvSpPr>
          <p:spPr>
            <a:xfrm>
              <a:off x="9164552" y="1446718"/>
              <a:ext cx="4343400" cy="581602"/>
            </a:xfrm>
            <a:prstGeom prst="rect">
              <a:avLst/>
            </a:prstGeom>
          </p:spPr>
          <p:txBody>
            <a:bodyPr>
              <a:normAutofit fontScale="85000" lnSpcReduction="10000"/>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buNone/>
              </a:pPr>
              <a:r>
                <a:rPr lang="en-US" b="1" dirty="0" smtClean="0"/>
                <a:t>Updated  Cloud Type algorithm</a:t>
              </a:r>
              <a:endParaRPr lang="en-US" b="1" dirty="0"/>
            </a:p>
          </p:txBody>
        </p:sp>
        <p:grpSp>
          <p:nvGrpSpPr>
            <p:cNvPr id="26" name="Group 25"/>
            <p:cNvGrpSpPr>
              <a:grpSpLocks noChangeAspect="1"/>
            </p:cNvGrpSpPr>
            <p:nvPr/>
          </p:nvGrpSpPr>
          <p:grpSpPr>
            <a:xfrm>
              <a:off x="9174482" y="1828800"/>
              <a:ext cx="4067492" cy="3025718"/>
              <a:chOff x="-4696921" y="1598565"/>
              <a:chExt cx="4609627" cy="3429000"/>
            </a:xfrm>
          </p:grpSpPr>
          <p:pic>
            <p:nvPicPr>
              <p:cNvPr id="5" name="Content Placeholder 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631114" y="1598565"/>
                <a:ext cx="4543820" cy="3429000"/>
              </a:xfrm>
              <a:prstGeom prst="rect">
                <a:avLst/>
              </a:prstGeom>
            </p:spPr>
          </p:pic>
          <p:sp>
            <p:nvSpPr>
              <p:cNvPr id="8" name="Oval 7"/>
              <p:cNvSpPr/>
              <p:nvPr>
                <p:custDataLst>
                  <p:tags r:id="rId2"/>
                </p:custDataLst>
              </p:nvPr>
            </p:nvSpPr>
            <p:spPr>
              <a:xfrm rot="21152894">
                <a:off x="-4669443" y="4206696"/>
                <a:ext cx="1447800" cy="47088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custDataLst>
                  <p:tags r:id="rId3"/>
                </p:custDataLst>
              </p:nvPr>
            </p:nvSpPr>
            <p:spPr>
              <a:xfrm rot="21152894">
                <a:off x="-4696921" y="2178554"/>
                <a:ext cx="723899" cy="47088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aphicFrame>
        <p:nvGraphicFramePr>
          <p:cNvPr id="30" name="Table 29"/>
          <p:cNvGraphicFramePr>
            <a:graphicFrameLocks noGrp="1"/>
          </p:cNvGraphicFramePr>
          <p:nvPr>
            <p:extLst>
              <p:ext uri="{D42A27DB-BD31-4B8C-83A1-F6EECF244321}">
                <p14:modId xmlns:p14="http://schemas.microsoft.com/office/powerpoint/2010/main" val="1163316925"/>
              </p:ext>
            </p:extLst>
          </p:nvPr>
        </p:nvGraphicFramePr>
        <p:xfrm>
          <a:off x="4578727" y="4867586"/>
          <a:ext cx="4565273" cy="2011680"/>
        </p:xfrm>
        <a:graphic>
          <a:graphicData uri="http://schemas.openxmlformats.org/drawingml/2006/table">
            <a:tbl>
              <a:tblPr bandRow="1">
                <a:tableStyleId>{5C22544A-7EE6-4342-B048-85BDC9FD1C3A}</a:tableStyleId>
              </a:tblPr>
              <a:tblGrid>
                <a:gridCol w="4565273"/>
              </a:tblGrid>
              <a:tr h="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kern="1200" dirty="0" smtClean="0">
                          <a:solidFill>
                            <a:schemeClr val="dk1"/>
                          </a:solidFill>
                          <a:latin typeface="+mn-lt"/>
                          <a:ea typeface="+mn-ea"/>
                          <a:cs typeface="+mn-cs"/>
                        </a:rPr>
                        <a:t>Cloud typing using UW-CIMMS cloud product</a:t>
                      </a:r>
                      <a:endParaRPr kumimoji="0" lang="en-US" kern="1200" dirty="0">
                        <a:solidFill>
                          <a:schemeClr val="dk1"/>
                        </a:solidFill>
                        <a:latin typeface="+mn-lt"/>
                        <a:ea typeface="+mn-ea"/>
                        <a:cs typeface="+mn-cs"/>
                      </a:endParaRPr>
                    </a:p>
                  </a:txBody>
                  <a:tcPr/>
                </a:tc>
              </a:tr>
              <a:tr h="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Uses a texture technique to eliminate stratus clouds</a:t>
                      </a:r>
                      <a:endParaRPr lang="en-US" dirty="0"/>
                    </a:p>
                  </a:txBody>
                  <a:tcPr/>
                </a:tc>
              </a:tr>
              <a:tr h="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Keeps liquid water, </a:t>
                      </a:r>
                      <a:r>
                        <a:rPr lang="en-US" dirty="0" err="1" smtClean="0"/>
                        <a:t>supercooled</a:t>
                      </a:r>
                      <a:r>
                        <a:rPr lang="en-US" dirty="0" smtClean="0"/>
                        <a:t> water, and mixed phase clouds</a:t>
                      </a:r>
                      <a:endParaRPr lang="en-US" dirty="0"/>
                    </a:p>
                  </a:txBody>
                  <a:tcPr/>
                </a:tc>
              </a:tr>
              <a:tr h="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Enhances CI detection and reduces noise</a:t>
                      </a:r>
                      <a:endParaRPr lang="en-US" dirty="0"/>
                    </a:p>
                  </a:txBody>
                  <a:tcPr/>
                </a:tc>
              </a:tr>
            </a:tbl>
          </a:graphicData>
        </a:graphic>
      </p:graphicFrame>
    </p:spTree>
    <p:custDataLst>
      <p:tags r:id="rId1"/>
    </p:custDataLst>
    <p:extLst>
      <p:ext uri="{BB962C8B-B14F-4D97-AF65-F5344CB8AC3E}">
        <p14:creationId xmlns:p14="http://schemas.microsoft.com/office/powerpoint/2010/main" val="3998449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2"/>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Detection under thin cirrus</a:t>
            </a:r>
            <a:endParaRPr lang="en-US" dirty="0"/>
          </a:p>
        </p:txBody>
      </p:sp>
      <p:pic>
        <p:nvPicPr>
          <p:cNvPr id="5" name="Content Placeholder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47800" y="1752600"/>
            <a:ext cx="6271030" cy="4572000"/>
          </a:xfrm>
          <a:prstGeom prst="rect">
            <a:avLst/>
          </a:prstGeom>
          <a:ln w="57150">
            <a:solidFill>
              <a:schemeClr val="accent1"/>
            </a:solidFill>
          </a:ln>
        </p:spPr>
      </p:pic>
      <p:sp>
        <p:nvSpPr>
          <p:cNvPr id="6" name="TextBox 5"/>
          <p:cNvSpPr txBox="1"/>
          <p:nvPr/>
        </p:nvSpPr>
        <p:spPr>
          <a:xfrm>
            <a:off x="7239000" y="6096000"/>
            <a:ext cx="524503" cy="276999"/>
          </a:xfrm>
          <a:prstGeom prst="rect">
            <a:avLst/>
          </a:prstGeom>
          <a:noFill/>
        </p:spPr>
        <p:txBody>
          <a:bodyPr wrap="none" rtlCol="0">
            <a:spAutoFit/>
          </a:bodyPr>
          <a:lstStyle/>
          <a:p>
            <a:r>
              <a:rPr lang="en-US" sz="1200" dirty="0" smtClean="0"/>
              <a:t>2015</a:t>
            </a:r>
            <a:endParaRPr lang="en-US" sz="1200" dirty="0"/>
          </a:p>
        </p:txBody>
      </p:sp>
    </p:spTree>
    <p:custDataLst>
      <p:tags r:id="rId1"/>
    </p:custDataLst>
    <p:extLst>
      <p:ext uri="{BB962C8B-B14F-4D97-AF65-F5344CB8AC3E}">
        <p14:creationId xmlns:p14="http://schemas.microsoft.com/office/powerpoint/2010/main" val="9920588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t>Detection under thin cirrus</a:t>
            </a:r>
            <a:endParaRPr lang="en-US" dirty="0"/>
          </a:p>
        </p:txBody>
      </p:sp>
      <p:sp>
        <p:nvSpPr>
          <p:cNvPr id="3" name="Content Placeholder 2"/>
          <p:cNvSpPr>
            <a:spLocks noGrp="1"/>
          </p:cNvSpPr>
          <p:nvPr>
            <p:ph sz="quarter" idx="1"/>
          </p:nvPr>
        </p:nvSpPr>
        <p:spPr>
          <a:xfrm>
            <a:off x="612648" y="1600200"/>
            <a:ext cx="8153400" cy="714767"/>
          </a:xfrm>
        </p:spPr>
        <p:txBody>
          <a:bodyPr/>
          <a:lstStyle/>
          <a:p>
            <a:r>
              <a:rPr lang="en-US" dirty="0" smtClean="0"/>
              <a:t>CI objects identified under </a:t>
            </a:r>
            <a:r>
              <a:rPr lang="en-US" i="1" dirty="0" smtClean="0"/>
              <a:t>thin</a:t>
            </a:r>
            <a:r>
              <a:rPr lang="en-US" dirty="0" smtClean="0"/>
              <a:t> cirrus</a:t>
            </a:r>
            <a:endParaRPr lang="en-US" dirty="0"/>
          </a:p>
        </p:txBody>
      </p:sp>
      <p:pic>
        <p:nvPicPr>
          <p:cNvPr id="4" name="Content Placeholder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015" y="2481573"/>
            <a:ext cx="5338370" cy="3995427"/>
          </a:xfrm>
          <a:prstGeom prst="rect">
            <a:avLst/>
          </a:prstGeom>
        </p:spPr>
      </p:pic>
      <p:pic>
        <p:nvPicPr>
          <p:cNvPr id="5" name="Content Placeholder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82228" y="3021515"/>
            <a:ext cx="3761772" cy="2971800"/>
          </a:xfrm>
          <a:prstGeom prst="rect">
            <a:avLst/>
          </a:prstGeom>
        </p:spPr>
      </p:pic>
      <p:sp>
        <p:nvSpPr>
          <p:cNvPr id="6" name="Oval 5"/>
          <p:cNvSpPr/>
          <p:nvPr/>
        </p:nvSpPr>
        <p:spPr>
          <a:xfrm rot="2143127">
            <a:off x="2480888" y="5371123"/>
            <a:ext cx="914400" cy="44018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2743200" y="6036820"/>
            <a:ext cx="914400" cy="44018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2142376" y="4960940"/>
            <a:ext cx="1295400" cy="369332"/>
          </a:xfrm>
          <a:prstGeom prst="rect">
            <a:avLst/>
          </a:prstGeom>
          <a:noFill/>
        </p:spPr>
        <p:txBody>
          <a:bodyPr wrap="square" rtlCol="0">
            <a:spAutoFit/>
          </a:bodyPr>
          <a:lstStyle/>
          <a:p>
            <a:r>
              <a:rPr lang="en-US" dirty="0" smtClean="0">
                <a:solidFill>
                  <a:srgbClr val="00B050"/>
                </a:solidFill>
              </a:rPr>
              <a:t>Thin cirrus</a:t>
            </a:r>
            <a:endParaRPr lang="en-US" dirty="0">
              <a:solidFill>
                <a:srgbClr val="00B050"/>
              </a:solidFill>
            </a:endParaRPr>
          </a:p>
        </p:txBody>
      </p:sp>
      <p:sp>
        <p:nvSpPr>
          <p:cNvPr id="9" name="TextBox 8"/>
          <p:cNvSpPr txBox="1"/>
          <p:nvPr/>
        </p:nvSpPr>
        <p:spPr>
          <a:xfrm>
            <a:off x="1790700" y="5852154"/>
            <a:ext cx="1295400" cy="369332"/>
          </a:xfrm>
          <a:prstGeom prst="rect">
            <a:avLst/>
          </a:prstGeom>
          <a:noFill/>
        </p:spPr>
        <p:txBody>
          <a:bodyPr wrap="square" rtlCol="0">
            <a:spAutoFit/>
          </a:bodyPr>
          <a:lstStyle/>
          <a:p>
            <a:r>
              <a:rPr lang="en-US" dirty="0" smtClean="0">
                <a:solidFill>
                  <a:srgbClr val="FF0000"/>
                </a:solidFill>
              </a:rPr>
              <a:t>Thick cirrus</a:t>
            </a:r>
            <a:endParaRPr lang="en-US" dirty="0">
              <a:solidFill>
                <a:srgbClr val="FF0000"/>
              </a:solidFill>
            </a:endParaRPr>
          </a:p>
        </p:txBody>
      </p:sp>
      <p:sp>
        <p:nvSpPr>
          <p:cNvPr id="10" name="TextBox 9"/>
          <p:cNvSpPr txBox="1"/>
          <p:nvPr/>
        </p:nvSpPr>
        <p:spPr>
          <a:xfrm>
            <a:off x="5791200" y="2716715"/>
            <a:ext cx="2743200" cy="369332"/>
          </a:xfrm>
          <a:prstGeom prst="rect">
            <a:avLst/>
          </a:prstGeom>
          <a:noFill/>
        </p:spPr>
        <p:txBody>
          <a:bodyPr wrap="square" rtlCol="0">
            <a:spAutoFit/>
          </a:bodyPr>
          <a:lstStyle/>
          <a:p>
            <a:pPr algn="ctr"/>
            <a:r>
              <a:rPr lang="en-US" dirty="0" smtClean="0"/>
              <a:t>Valid 1400 UTC</a:t>
            </a:r>
            <a:endParaRPr lang="en-US" dirty="0"/>
          </a:p>
        </p:txBody>
      </p:sp>
    </p:spTree>
    <p:custDataLst>
      <p:tags r:id="rId1"/>
    </p:custDataLst>
    <p:extLst>
      <p:ext uri="{BB962C8B-B14F-4D97-AF65-F5344CB8AC3E}">
        <p14:creationId xmlns:p14="http://schemas.microsoft.com/office/powerpoint/2010/main" val="378780097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Severe CI Product</a:t>
            </a:r>
            <a:endParaRPr lang="en-US" dirty="0"/>
          </a:p>
        </p:txBody>
      </p:sp>
      <p:sp>
        <p:nvSpPr>
          <p:cNvPr id="3" name="Content Placeholder 2"/>
          <p:cNvSpPr>
            <a:spLocks noGrp="1"/>
          </p:cNvSpPr>
          <p:nvPr>
            <p:ph sz="quarter" idx="1"/>
          </p:nvPr>
        </p:nvSpPr>
        <p:spPr>
          <a:xfrm>
            <a:off x="612648" y="1600200"/>
            <a:ext cx="8153400" cy="2112334"/>
          </a:xfrm>
        </p:spPr>
        <p:txBody>
          <a:bodyPr/>
          <a:lstStyle/>
          <a:p>
            <a:r>
              <a:rPr lang="en-US" dirty="0" smtClean="0"/>
              <a:t>Identifies CI cells associated with severe threats</a:t>
            </a:r>
          </a:p>
          <a:p>
            <a:r>
              <a:rPr lang="en-US" dirty="0" smtClean="0"/>
              <a:t>Similar to the standard CI product but uses a “severe cell” database for training purposes</a:t>
            </a:r>
            <a:r>
              <a:rPr lang="en-US" dirty="0" smtClean="0">
                <a:sym typeface="Wingdings" panose="05000000000000000000" pitchFamily="2" charset="2"/>
              </a:rPr>
              <a:t> produces probability of severe weather</a:t>
            </a:r>
            <a:endParaRPr lang="en-US" dirty="0"/>
          </a:p>
        </p:txBody>
      </p:sp>
      <p:sp>
        <p:nvSpPr>
          <p:cNvPr id="5" name="Rectangle 4"/>
          <p:cNvSpPr/>
          <p:nvPr/>
        </p:nvSpPr>
        <p:spPr>
          <a:xfrm>
            <a:off x="4658833" y="3581400"/>
            <a:ext cx="4343399" cy="304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201097" y="3581400"/>
            <a:ext cx="4294703" cy="304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60231" y="3680362"/>
            <a:ext cx="4145136" cy="2850076"/>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3929" y="3680362"/>
            <a:ext cx="4145135" cy="2850076"/>
          </a:xfrm>
          <a:prstGeom prst="rect">
            <a:avLst/>
          </a:prstGeom>
        </p:spPr>
      </p:pic>
      <p:sp>
        <p:nvSpPr>
          <p:cNvPr id="11" name="Oval 10"/>
          <p:cNvSpPr/>
          <p:nvPr/>
        </p:nvSpPr>
        <p:spPr>
          <a:xfrm>
            <a:off x="838200" y="4648200"/>
            <a:ext cx="685800" cy="6858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7772400" y="5872898"/>
            <a:ext cx="685800" cy="65753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61778" y="3593529"/>
            <a:ext cx="1322903" cy="586838"/>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smtClean="0"/>
              <a:t>CI Product</a:t>
            </a:r>
            <a:endParaRPr lang="en-US" dirty="0"/>
          </a:p>
        </p:txBody>
      </p:sp>
      <p:sp>
        <p:nvSpPr>
          <p:cNvPr id="14" name="Rounded Rectangle 13"/>
          <p:cNvSpPr/>
          <p:nvPr/>
        </p:nvSpPr>
        <p:spPr>
          <a:xfrm>
            <a:off x="4572097" y="3593529"/>
            <a:ext cx="1322903" cy="586838"/>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smtClean="0"/>
              <a:t>Severe CI Product</a:t>
            </a:r>
            <a:endParaRPr lang="en-US" dirty="0"/>
          </a:p>
        </p:txBody>
      </p:sp>
    </p:spTree>
    <p:custDataLst>
      <p:tags r:id="rId1"/>
    </p:custDataLst>
    <p:extLst>
      <p:ext uri="{BB962C8B-B14F-4D97-AF65-F5344CB8AC3E}">
        <p14:creationId xmlns:p14="http://schemas.microsoft.com/office/powerpoint/2010/main" val="3724277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48765" y="1561708"/>
            <a:ext cx="4828035" cy="3619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Severe CI Example - 2018 April 3</a:t>
            </a:r>
            <a:endParaRPr lang="en-US" dirty="0"/>
          </a:p>
        </p:txBody>
      </p:sp>
      <p:sp>
        <p:nvSpPr>
          <p:cNvPr id="3" name="Content Placeholder 2"/>
          <p:cNvSpPr>
            <a:spLocks noGrp="1"/>
          </p:cNvSpPr>
          <p:nvPr>
            <p:ph sz="quarter" idx="1"/>
          </p:nvPr>
        </p:nvSpPr>
        <p:spPr>
          <a:xfrm>
            <a:off x="48766" y="5390703"/>
            <a:ext cx="9095234" cy="1542266"/>
          </a:xfrm>
        </p:spPr>
        <p:txBody>
          <a:bodyPr>
            <a:normAutofit fontScale="92500" lnSpcReduction="20000"/>
          </a:bodyPr>
          <a:lstStyle/>
          <a:p>
            <a:r>
              <a:rPr lang="en-US" dirty="0" smtClean="0"/>
              <a:t>Reports of large hail, strong winds, tornadoes of varying strengths</a:t>
            </a:r>
          </a:p>
          <a:p>
            <a:r>
              <a:rPr lang="en-US" dirty="0" smtClean="0"/>
              <a:t>Product does not discriminate between types of severe weather</a:t>
            </a:r>
          </a:p>
          <a:p>
            <a:endParaRPr lang="en-US" dirty="0"/>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264" y="1639281"/>
            <a:ext cx="4612136" cy="3494379"/>
          </a:xfrm>
          <a:prstGeom prst="rect">
            <a:avLst/>
          </a:prstGeom>
        </p:spPr>
      </p:pic>
      <p:sp>
        <p:nvSpPr>
          <p:cNvPr id="5" name="Rectangle 4"/>
          <p:cNvSpPr/>
          <p:nvPr/>
        </p:nvSpPr>
        <p:spPr>
          <a:xfrm>
            <a:off x="4343400" y="2057400"/>
            <a:ext cx="4648199" cy="33905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rot="19068933">
            <a:off x="2209799" y="1924050"/>
            <a:ext cx="838200"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19600" y="2199960"/>
            <a:ext cx="4419600" cy="3098276"/>
          </a:xfrm>
          <a:prstGeom prst="rect">
            <a:avLst/>
          </a:prstGeom>
        </p:spPr>
      </p:pic>
      <p:sp>
        <p:nvSpPr>
          <p:cNvPr id="18" name="Oval 17"/>
          <p:cNvSpPr/>
          <p:nvPr/>
        </p:nvSpPr>
        <p:spPr>
          <a:xfrm rot="20200387">
            <a:off x="6365547" y="3951897"/>
            <a:ext cx="936310"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797632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Acknowledgments and Notes</a:t>
            </a:r>
            <a:endParaRPr lang="en-US" dirty="0"/>
          </a:p>
        </p:txBody>
      </p:sp>
      <p:sp>
        <p:nvSpPr>
          <p:cNvPr id="3" name="Content Placeholder 2"/>
          <p:cNvSpPr>
            <a:spLocks noGrp="1"/>
          </p:cNvSpPr>
          <p:nvPr>
            <p:ph sz="quarter" idx="1"/>
          </p:nvPr>
        </p:nvSpPr>
        <p:spPr/>
        <p:txBody>
          <a:bodyPr>
            <a:normAutofit lnSpcReduction="10000"/>
          </a:bodyPr>
          <a:lstStyle/>
          <a:p>
            <a:r>
              <a:rPr lang="en-US" dirty="0" smtClean="0"/>
              <a:t>The UAH GOES-R CI team deeply appreciates the time, effort, and thoughtful feedback given by the forecast community at partner NWS WFOs, CWSUs, and at various </a:t>
            </a:r>
            <a:r>
              <a:rPr lang="en-US" dirty="0" err="1" smtClean="0"/>
              <a:t>testbeds</a:t>
            </a:r>
            <a:r>
              <a:rPr lang="en-US" dirty="0" smtClean="0"/>
              <a:t>.  </a:t>
            </a:r>
          </a:p>
          <a:p>
            <a:r>
              <a:rPr lang="en-US" dirty="0" smtClean="0"/>
              <a:t>Additional information, real-time product images, and peer-reviewed journal articles related to this project can be found at </a:t>
            </a:r>
            <a:r>
              <a:rPr lang="en-US" dirty="0" smtClean="0">
                <a:hlinkClick r:id="rId4"/>
              </a:rPr>
              <a:t>http://nsstc.uah.edu/uahci</a:t>
            </a:r>
            <a:endParaRPr lang="en-US" dirty="0" smtClean="0"/>
          </a:p>
          <a:p>
            <a:r>
              <a:rPr lang="en-US" dirty="0" smtClean="0"/>
              <a:t>Additional information about NASA-</a:t>
            </a:r>
            <a:r>
              <a:rPr lang="en-US" dirty="0" err="1" smtClean="0"/>
              <a:t>SPoRT</a:t>
            </a:r>
            <a:r>
              <a:rPr lang="en-US" dirty="0" smtClean="0"/>
              <a:t>, </a:t>
            </a:r>
            <a:r>
              <a:rPr lang="en-US" dirty="0" err="1" smtClean="0"/>
              <a:t>SPoRT</a:t>
            </a:r>
            <a:r>
              <a:rPr lang="en-US" dirty="0" smtClean="0"/>
              <a:t> core products, and the NASA-</a:t>
            </a:r>
            <a:r>
              <a:rPr lang="en-US" dirty="0" err="1" smtClean="0"/>
              <a:t>SPoRT</a:t>
            </a:r>
            <a:r>
              <a:rPr lang="en-US" dirty="0" smtClean="0"/>
              <a:t> blog can be found at </a:t>
            </a:r>
            <a:r>
              <a:rPr lang="en-US" dirty="0" smtClean="0">
                <a:hlinkClick r:id="rId5"/>
              </a:rPr>
              <a:t>http://weather.msfc.nasa.gov/sport</a:t>
            </a:r>
            <a:r>
              <a:rPr lang="en-US" dirty="0" smtClean="0"/>
              <a:t> </a:t>
            </a:r>
            <a:endParaRPr lang="en-US" dirty="0"/>
          </a:p>
        </p:txBody>
      </p:sp>
    </p:spTree>
    <p:custDataLst>
      <p:tags r:id="rId1"/>
    </p:custDataLst>
    <p:extLst>
      <p:ext uri="{BB962C8B-B14F-4D97-AF65-F5344CB8AC3E}">
        <p14:creationId xmlns:p14="http://schemas.microsoft.com/office/powerpoint/2010/main" val="226661507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 of Contents</a:t>
            </a:r>
            <a:endParaRPr lang="en-US" dirty="0"/>
          </a:p>
        </p:txBody>
      </p:sp>
      <p:sp>
        <p:nvSpPr>
          <p:cNvPr id="3" name="Content Placeholder 2"/>
          <p:cNvSpPr>
            <a:spLocks noGrp="1"/>
          </p:cNvSpPr>
          <p:nvPr>
            <p:ph sz="quarter" idx="1"/>
          </p:nvPr>
        </p:nvSpPr>
        <p:spPr>
          <a:xfrm>
            <a:off x="612648" y="1600200"/>
            <a:ext cx="8153400" cy="4953000"/>
          </a:xfrm>
        </p:spPr>
        <p:txBody>
          <a:bodyPr>
            <a:normAutofit fontScale="92500" lnSpcReduction="10000"/>
          </a:bodyPr>
          <a:lstStyle/>
          <a:p>
            <a:r>
              <a:rPr lang="en-US" dirty="0" smtClean="0"/>
              <a:t>Introduction</a:t>
            </a:r>
          </a:p>
          <a:p>
            <a:r>
              <a:rPr lang="en-US" dirty="0" smtClean="0"/>
              <a:t>GOES-R CI Product Background</a:t>
            </a:r>
          </a:p>
          <a:p>
            <a:r>
              <a:rPr lang="en-US" dirty="0" smtClean="0"/>
              <a:t>GOES-R CI Application Example</a:t>
            </a:r>
          </a:p>
          <a:p>
            <a:r>
              <a:rPr lang="en-US" dirty="0" smtClean="0"/>
              <a:t>GOES-R CI Product Details</a:t>
            </a:r>
          </a:p>
          <a:p>
            <a:r>
              <a:rPr lang="en-US" dirty="0" smtClean="0"/>
              <a:t>Snow Contamination</a:t>
            </a:r>
          </a:p>
          <a:p>
            <a:r>
              <a:rPr lang="en-US" dirty="0" smtClean="0"/>
              <a:t>Cirrus Contamination</a:t>
            </a:r>
          </a:p>
          <a:p>
            <a:r>
              <a:rPr lang="en-US" dirty="0" smtClean="0"/>
              <a:t>Weaknesses </a:t>
            </a:r>
          </a:p>
          <a:p>
            <a:r>
              <a:rPr lang="en-US" dirty="0" smtClean="0"/>
              <a:t>Strengths</a:t>
            </a:r>
          </a:p>
          <a:p>
            <a:r>
              <a:rPr lang="en-US" dirty="0" smtClean="0"/>
              <a:t>Application Example</a:t>
            </a:r>
          </a:p>
          <a:p>
            <a:r>
              <a:rPr lang="en-US" dirty="0" smtClean="0"/>
              <a:t>Acknowledgments and Notes</a:t>
            </a:r>
          </a:p>
          <a:p>
            <a:endParaRPr lang="en-US" dirty="0" smtClean="0"/>
          </a:p>
          <a:p>
            <a:endParaRPr lang="en-US" dirty="0" smtClean="0"/>
          </a:p>
          <a:p>
            <a:endParaRPr lang="en-US" dirty="0"/>
          </a:p>
        </p:txBody>
      </p:sp>
    </p:spTree>
    <p:custDataLst>
      <p:tags r:id="rId1"/>
    </p:custDataLst>
    <p:extLst>
      <p:ext uri="{BB962C8B-B14F-4D97-AF65-F5344CB8AC3E}">
        <p14:creationId xmlns:p14="http://schemas.microsoft.com/office/powerpoint/2010/main" val="132733031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 You!</a:t>
            </a:r>
            <a:endParaRPr lang="en-US" dirty="0"/>
          </a:p>
        </p:txBody>
      </p:sp>
      <p:sp>
        <p:nvSpPr>
          <p:cNvPr id="3" name="Content Placeholder 2"/>
          <p:cNvSpPr>
            <a:spLocks noGrp="1"/>
          </p:cNvSpPr>
          <p:nvPr>
            <p:ph sz="quarter" idx="1"/>
          </p:nvPr>
        </p:nvSpPr>
        <p:spPr>
          <a:xfrm>
            <a:off x="612648" y="1447800"/>
            <a:ext cx="8153400" cy="5410200"/>
          </a:xfrm>
        </p:spPr>
        <p:txBody>
          <a:bodyPr>
            <a:normAutofit/>
          </a:bodyPr>
          <a:lstStyle/>
          <a:p>
            <a:r>
              <a:rPr lang="en-US" dirty="0" smtClean="0"/>
              <a:t>Questions?  Contact…</a:t>
            </a:r>
          </a:p>
          <a:p>
            <a:pPr lvl="1"/>
            <a:r>
              <a:rPr lang="en-US" dirty="0" smtClean="0"/>
              <a:t>John </a:t>
            </a:r>
            <a:r>
              <a:rPr lang="en-US" dirty="0" err="1" smtClean="0"/>
              <a:t>Mecikalski</a:t>
            </a:r>
            <a:r>
              <a:rPr lang="en-US" dirty="0" smtClean="0"/>
              <a:t> </a:t>
            </a:r>
            <a:r>
              <a:rPr lang="en-US" dirty="0" smtClean="0"/>
              <a:t>Principle </a:t>
            </a:r>
            <a:r>
              <a:rPr lang="en-US" dirty="0" smtClean="0"/>
              <a:t>Investigator, Product Developer, UAH GOES-R CI</a:t>
            </a:r>
          </a:p>
          <a:p>
            <a:pPr lvl="2"/>
            <a:r>
              <a:rPr lang="en-US" dirty="0" smtClean="0">
                <a:hlinkClick r:id="rId4"/>
              </a:rPr>
              <a:t>johnm@nsstc.uah.edu</a:t>
            </a:r>
            <a:endParaRPr lang="en-US" dirty="0"/>
          </a:p>
          <a:p>
            <a:pPr lvl="1"/>
            <a:r>
              <a:rPr lang="en-US" dirty="0" smtClean="0"/>
              <a:t>Chris </a:t>
            </a:r>
            <a:r>
              <a:rPr lang="en-US" dirty="0"/>
              <a:t>Jewett, </a:t>
            </a:r>
            <a:r>
              <a:rPr lang="en-US" dirty="0" smtClean="0"/>
              <a:t>Co-Investigator/Product Developer</a:t>
            </a:r>
            <a:endParaRPr lang="en-US" dirty="0"/>
          </a:p>
          <a:p>
            <a:pPr lvl="2"/>
            <a:r>
              <a:rPr lang="en-US" dirty="0" smtClean="0">
                <a:hlinkClick r:id="rId5"/>
              </a:rPr>
              <a:t>jewett@nsstc.uah.edu</a:t>
            </a:r>
            <a:endParaRPr lang="en-US" dirty="0" smtClean="0"/>
          </a:p>
        </p:txBody>
      </p:sp>
    </p:spTree>
    <p:custDataLst>
      <p:tags r:id="rId1"/>
    </p:custDataLst>
    <p:extLst>
      <p:ext uri="{BB962C8B-B14F-4D97-AF65-F5344CB8AC3E}">
        <p14:creationId xmlns:p14="http://schemas.microsoft.com/office/powerpoint/2010/main" val="135224221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a:t>
            </a:r>
            <a:endParaRPr lang="en-US" dirty="0"/>
          </a:p>
        </p:txBody>
      </p:sp>
      <p:sp>
        <p:nvSpPr>
          <p:cNvPr id="3" name="Content Placeholder 2"/>
          <p:cNvSpPr>
            <a:spLocks noGrp="1"/>
          </p:cNvSpPr>
          <p:nvPr>
            <p:ph sz="quarter" idx="1"/>
          </p:nvPr>
        </p:nvSpPr>
        <p:spPr>
          <a:xfrm>
            <a:off x="612648" y="1600200"/>
            <a:ext cx="8153400" cy="4953000"/>
          </a:xfrm>
        </p:spPr>
        <p:txBody>
          <a:bodyPr>
            <a:normAutofit/>
          </a:bodyPr>
          <a:lstStyle/>
          <a:p>
            <a:r>
              <a:rPr lang="en-US" dirty="0" smtClean="0"/>
              <a:t>Purpose: To develop familiarity with GOES-R CI algorithm and show operational examples and best uses</a:t>
            </a:r>
          </a:p>
          <a:p>
            <a:r>
              <a:rPr lang="en-US" dirty="0" smtClean="0"/>
              <a:t>Mission </a:t>
            </a:r>
            <a:r>
              <a:rPr lang="en-US" dirty="0"/>
              <a:t>of NASA-</a:t>
            </a:r>
            <a:r>
              <a:rPr lang="en-US" dirty="0" err="1"/>
              <a:t>SPoRT</a:t>
            </a:r>
            <a:r>
              <a:rPr lang="en-US" dirty="0"/>
              <a:t>: To transition unique NASA and NOAA datasets to operations in order to improve short-term </a:t>
            </a:r>
            <a:r>
              <a:rPr lang="en-US" dirty="0" smtClean="0"/>
              <a:t>predictions </a:t>
            </a:r>
          </a:p>
          <a:p>
            <a:r>
              <a:rPr lang="en-US" dirty="0"/>
              <a:t>Mission of UAH GOES-R CI Product Team: To develop satellite-based, multi-dataset products that leverage forecaster experience and solve unique weather prediction challenges</a:t>
            </a:r>
          </a:p>
          <a:p>
            <a:pPr marL="0" indent="0">
              <a:buNone/>
            </a:pPr>
            <a:endParaRPr lang="en-US" dirty="0" smtClean="0"/>
          </a:p>
          <a:p>
            <a:endParaRPr lang="en-US" dirty="0"/>
          </a:p>
        </p:txBody>
      </p:sp>
    </p:spTree>
    <p:custDataLst>
      <p:tags r:id="rId1"/>
    </p:custDataLst>
    <p:extLst>
      <p:ext uri="{BB962C8B-B14F-4D97-AF65-F5344CB8AC3E}">
        <p14:creationId xmlns:p14="http://schemas.microsoft.com/office/powerpoint/2010/main" val="1815005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5105400" y="2133600"/>
            <a:ext cx="3581400" cy="3581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Some Image of CI</a:t>
            </a:r>
            <a:endParaRPr lang="en-US" dirty="0"/>
          </a:p>
        </p:txBody>
      </p:sp>
      <p:sp>
        <p:nvSpPr>
          <p:cNvPr id="2" name="Title 1"/>
          <p:cNvSpPr>
            <a:spLocks noGrp="1"/>
          </p:cNvSpPr>
          <p:nvPr>
            <p:ph type="title"/>
          </p:nvPr>
        </p:nvSpPr>
        <p:spPr/>
        <p:txBody>
          <a:bodyPr/>
          <a:lstStyle/>
          <a:p>
            <a:r>
              <a:rPr lang="en-US" dirty="0" smtClean="0"/>
              <a:t>GOES-R CI Product Background</a:t>
            </a:r>
            <a:endParaRPr lang="en-US" dirty="0"/>
          </a:p>
        </p:txBody>
      </p:sp>
      <p:sp>
        <p:nvSpPr>
          <p:cNvPr id="3" name="Content Placeholder 2"/>
          <p:cNvSpPr>
            <a:spLocks noGrp="1"/>
          </p:cNvSpPr>
          <p:nvPr>
            <p:ph sz="quarter" idx="1"/>
          </p:nvPr>
        </p:nvSpPr>
        <p:spPr>
          <a:xfrm>
            <a:off x="268014" y="1772040"/>
            <a:ext cx="4419600" cy="5009760"/>
          </a:xfrm>
        </p:spPr>
        <p:txBody>
          <a:bodyPr>
            <a:normAutofit fontScale="70000" lnSpcReduction="20000"/>
          </a:bodyPr>
          <a:lstStyle/>
          <a:p>
            <a:r>
              <a:rPr lang="en-US" dirty="0"/>
              <a:t>GOES-R Future Capabilities </a:t>
            </a:r>
            <a:endParaRPr lang="en-US" dirty="0" smtClean="0"/>
          </a:p>
          <a:p>
            <a:r>
              <a:rPr lang="en-US" dirty="0" smtClean="0"/>
              <a:t>Fuses NWP and geostationary satellite data</a:t>
            </a:r>
          </a:p>
          <a:p>
            <a:r>
              <a:rPr lang="en-US" dirty="0" smtClean="0"/>
              <a:t>Used for 0-2hr </a:t>
            </a:r>
            <a:r>
              <a:rPr lang="en-US" dirty="0" err="1" smtClean="0"/>
              <a:t>nowcasting</a:t>
            </a:r>
            <a:r>
              <a:rPr lang="en-US" dirty="0" smtClean="0"/>
              <a:t> of convective initiation</a:t>
            </a:r>
          </a:p>
          <a:p>
            <a:pPr lvl="1"/>
            <a:r>
              <a:rPr lang="en-US" dirty="0" smtClean="0"/>
              <a:t>Tracks cloud objects</a:t>
            </a:r>
          </a:p>
          <a:p>
            <a:pPr lvl="1"/>
            <a:r>
              <a:rPr lang="en-US" dirty="0" smtClean="0"/>
              <a:t>IDs cloud types,</a:t>
            </a:r>
          </a:p>
          <a:p>
            <a:pPr marL="365760" lvl="1" indent="0">
              <a:buNone/>
            </a:pPr>
            <a:r>
              <a:rPr lang="en-US" dirty="0"/>
              <a:t> </a:t>
            </a:r>
            <a:r>
              <a:rPr lang="en-US" dirty="0" smtClean="0"/>
              <a:t>   properties</a:t>
            </a:r>
          </a:p>
          <a:p>
            <a:pPr lvl="1"/>
            <a:r>
              <a:rPr lang="en-US" dirty="0" smtClean="0"/>
              <a:t>IDs growing cumulus</a:t>
            </a:r>
          </a:p>
          <a:p>
            <a:pPr marL="365760" lvl="1" indent="0">
              <a:buNone/>
            </a:pPr>
            <a:r>
              <a:rPr lang="en-US" dirty="0"/>
              <a:t> </a:t>
            </a:r>
            <a:r>
              <a:rPr lang="en-US" dirty="0" smtClean="0"/>
              <a:t>   clouds in convective</a:t>
            </a:r>
          </a:p>
          <a:p>
            <a:pPr marL="365760" lvl="1" indent="0">
              <a:buNone/>
            </a:pPr>
            <a:r>
              <a:rPr lang="en-US" dirty="0"/>
              <a:t> </a:t>
            </a:r>
            <a:r>
              <a:rPr lang="en-US" dirty="0" smtClean="0"/>
              <a:t>   environments</a:t>
            </a:r>
          </a:p>
          <a:p>
            <a:pPr lvl="1"/>
            <a:r>
              <a:rPr lang="en-US" dirty="0" smtClean="0"/>
              <a:t>Calculates probability</a:t>
            </a:r>
          </a:p>
          <a:p>
            <a:pPr marL="365760" lvl="1" indent="0">
              <a:buNone/>
            </a:pPr>
            <a:r>
              <a:rPr lang="en-US" dirty="0"/>
              <a:t> </a:t>
            </a:r>
            <a:r>
              <a:rPr lang="en-US" dirty="0" smtClean="0"/>
              <a:t>   of CI based on</a:t>
            </a:r>
          </a:p>
          <a:p>
            <a:pPr marL="365760" lvl="1" indent="0">
              <a:buNone/>
            </a:pPr>
            <a:r>
              <a:rPr lang="en-US" dirty="0"/>
              <a:t> </a:t>
            </a:r>
            <a:r>
              <a:rPr lang="en-US" dirty="0" smtClean="0"/>
              <a:t>   training datasets</a:t>
            </a:r>
          </a:p>
          <a:p>
            <a:pPr lvl="1"/>
            <a:r>
              <a:rPr lang="en-US" dirty="0" smtClean="0"/>
              <a:t>Displays probability of</a:t>
            </a:r>
          </a:p>
          <a:p>
            <a:pPr marL="365760" lvl="1" indent="0">
              <a:buNone/>
            </a:pPr>
            <a:r>
              <a:rPr lang="en-US" dirty="0"/>
              <a:t> </a:t>
            </a:r>
            <a:r>
              <a:rPr lang="en-US" dirty="0" smtClean="0"/>
              <a:t>   CI for each cloud object</a:t>
            </a:r>
          </a:p>
        </p:txBody>
      </p:sp>
      <p:sp>
        <p:nvSpPr>
          <p:cNvPr id="4" name="Right Brace 3"/>
          <p:cNvSpPr/>
          <p:nvPr/>
        </p:nvSpPr>
        <p:spPr>
          <a:xfrm>
            <a:off x="3124200" y="3244334"/>
            <a:ext cx="457200" cy="2537936"/>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TextBox 4"/>
          <p:cNvSpPr txBox="1"/>
          <p:nvPr/>
        </p:nvSpPr>
        <p:spPr>
          <a:xfrm>
            <a:off x="3352800" y="3981271"/>
            <a:ext cx="1638300" cy="1200329"/>
          </a:xfrm>
          <a:prstGeom prst="rect">
            <a:avLst/>
          </a:prstGeom>
          <a:noFill/>
        </p:spPr>
        <p:txBody>
          <a:bodyPr wrap="square" rtlCol="0">
            <a:spAutoFit/>
          </a:bodyPr>
          <a:lstStyle/>
          <a:p>
            <a:pPr algn="ctr"/>
            <a:r>
              <a:rPr lang="en-US" dirty="0" smtClean="0"/>
              <a:t>“under the hood”</a:t>
            </a:r>
          </a:p>
          <a:p>
            <a:pPr algn="ctr"/>
            <a:r>
              <a:rPr lang="en-US" dirty="0" smtClean="0"/>
              <a:t>And subject to updates</a:t>
            </a:r>
          </a:p>
        </p:txBody>
      </p:sp>
      <p:sp>
        <p:nvSpPr>
          <p:cNvPr id="6" name="Right Brace 5"/>
          <p:cNvSpPr/>
          <p:nvPr/>
        </p:nvSpPr>
        <p:spPr>
          <a:xfrm>
            <a:off x="3429000" y="6019800"/>
            <a:ext cx="457200" cy="45720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TextBox 6"/>
          <p:cNvSpPr txBox="1"/>
          <p:nvPr/>
        </p:nvSpPr>
        <p:spPr>
          <a:xfrm>
            <a:off x="3657600" y="5782270"/>
            <a:ext cx="1905000" cy="923330"/>
          </a:xfrm>
          <a:prstGeom prst="rect">
            <a:avLst/>
          </a:prstGeom>
          <a:noFill/>
        </p:spPr>
        <p:txBody>
          <a:bodyPr wrap="square" rtlCol="0">
            <a:spAutoFit/>
          </a:bodyPr>
          <a:lstStyle/>
          <a:p>
            <a:pPr algn="ctr"/>
            <a:r>
              <a:rPr lang="en-US" dirty="0" smtClean="0"/>
              <a:t>Decision support system:</a:t>
            </a:r>
          </a:p>
          <a:p>
            <a:pPr algn="ctr"/>
            <a:r>
              <a:rPr lang="en-US" dirty="0" smtClean="0"/>
              <a:t>Fairly permanent</a:t>
            </a:r>
          </a:p>
        </p:txBody>
      </p:sp>
      <p:pic>
        <p:nvPicPr>
          <p:cNvPr id="4098" name="Picture 2" descr="\\Uahdata\leroy\SATCAST3\EAST\2013_0409_2225__SATCASTv2_CI_Nowcst.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3953"/>
          <a:stretch/>
        </p:blipFill>
        <p:spPr bwMode="auto">
          <a:xfrm>
            <a:off x="5486400" y="2476743"/>
            <a:ext cx="2933372" cy="285725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descr="\\Uahdata\rhome\SATCAST3\WEST\2013_0414_0100__SATCASTv2_CI_Nowcst.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030" t="82615" r="64142" b="9633"/>
          <a:stretch/>
        </p:blipFill>
        <p:spPr bwMode="auto">
          <a:xfrm>
            <a:off x="7086600" y="2590800"/>
            <a:ext cx="1242795" cy="24895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36497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2" end="12"/>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
                                            <p:txEl>
                                              <p:pRg st="13" end="13"/>
                                            </p:txEl>
                                          </p:spTgt>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GOES-R CI Application Example</a:t>
            </a:r>
            <a:endParaRPr lang="en-US" dirty="0"/>
          </a:p>
        </p:txBody>
      </p:sp>
      <p:sp>
        <p:nvSpPr>
          <p:cNvPr id="3" name="Content Placeholder 2"/>
          <p:cNvSpPr>
            <a:spLocks noGrp="1"/>
          </p:cNvSpPr>
          <p:nvPr>
            <p:ph sz="quarter" idx="1"/>
          </p:nvPr>
        </p:nvSpPr>
        <p:spPr>
          <a:xfrm>
            <a:off x="612648" y="1488744"/>
            <a:ext cx="3883152" cy="5486400"/>
          </a:xfrm>
        </p:spPr>
        <p:txBody>
          <a:bodyPr>
            <a:normAutofit fontScale="77500" lnSpcReduction="20000"/>
          </a:bodyPr>
          <a:lstStyle/>
          <a:p>
            <a:r>
              <a:rPr lang="en-US" dirty="0" smtClean="0"/>
              <a:t>GOES-R CI gives advanced warning on convection (35dbz radar echoes) using a probability scale.</a:t>
            </a:r>
          </a:p>
          <a:p>
            <a:r>
              <a:rPr lang="en-US" dirty="0" smtClean="0"/>
              <a:t>At 1815 UTC, GOES-R CI shows the first high probabilities of CI (top).  At 1845 UTC, the 35 </a:t>
            </a:r>
            <a:r>
              <a:rPr lang="en-US" dirty="0" err="1" smtClean="0"/>
              <a:t>dbz</a:t>
            </a:r>
            <a:r>
              <a:rPr lang="en-US" dirty="0" smtClean="0"/>
              <a:t> echoes emerge (bottom).</a:t>
            </a:r>
          </a:p>
          <a:p>
            <a:r>
              <a:rPr lang="en-US" dirty="0" smtClean="0"/>
              <a:t>For the developed system, at 1915 UTC, there are more cloud objects with strong CI probabilities.  Mature convection is not shown by the product.</a:t>
            </a:r>
          </a:p>
          <a:p>
            <a:r>
              <a:rPr lang="en-US" dirty="0" smtClean="0"/>
              <a:t>At 2040 UTC, the radar shows the objects producing the newest convection indicated by GOES-R CI.   </a:t>
            </a:r>
            <a:endParaRPr lang="en-US" dirty="0"/>
          </a:p>
        </p:txBody>
      </p:sp>
      <p:sp>
        <p:nvSpPr>
          <p:cNvPr id="4" name="Rounded Rectangle 3"/>
          <p:cNvSpPr/>
          <p:nvPr/>
        </p:nvSpPr>
        <p:spPr>
          <a:xfrm>
            <a:off x="5029200" y="1600200"/>
            <a:ext cx="3619500" cy="5105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 name="Group 7"/>
          <p:cNvGrpSpPr/>
          <p:nvPr/>
        </p:nvGrpSpPr>
        <p:grpSpPr>
          <a:xfrm>
            <a:off x="5486400" y="4210050"/>
            <a:ext cx="2738437" cy="2190750"/>
            <a:chOff x="6019800" y="4114800"/>
            <a:chExt cx="2738437" cy="2190750"/>
          </a:xfrm>
        </p:grpSpPr>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9800" y="4114800"/>
              <a:ext cx="2738437" cy="2190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ounded Rectangle 4"/>
            <p:cNvSpPr/>
            <p:nvPr/>
          </p:nvSpPr>
          <p:spPr>
            <a:xfrm>
              <a:off x="6996112" y="4845718"/>
              <a:ext cx="533400" cy="91440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p:cNvGrpSpPr/>
          <p:nvPr/>
        </p:nvGrpSpPr>
        <p:grpSpPr>
          <a:xfrm>
            <a:off x="5483748" y="1828800"/>
            <a:ext cx="2745852" cy="2135662"/>
            <a:chOff x="3197748" y="4114800"/>
            <a:chExt cx="2745852" cy="2135662"/>
          </a:xfrm>
        </p:grpSpPr>
        <p:pic>
          <p:nvPicPr>
            <p:cNvPr id="5122"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97748" y="4114800"/>
              <a:ext cx="2745852" cy="21356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ounded Rectangle 11"/>
            <p:cNvSpPr/>
            <p:nvPr/>
          </p:nvSpPr>
          <p:spPr>
            <a:xfrm>
              <a:off x="3952875" y="4880953"/>
              <a:ext cx="533400" cy="91440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p:cNvGrpSpPr/>
          <p:nvPr/>
        </p:nvGrpSpPr>
        <p:grpSpPr>
          <a:xfrm>
            <a:off x="5491163" y="1828800"/>
            <a:ext cx="2738437" cy="2129896"/>
            <a:chOff x="3205163" y="1828800"/>
            <a:chExt cx="2738437" cy="2129896"/>
          </a:xfrm>
        </p:grpSpPr>
        <p:pic>
          <p:nvPicPr>
            <p:cNvPr id="5124"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05163" y="1828800"/>
              <a:ext cx="2738437" cy="21298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ounded Rectangle 12"/>
            <p:cNvSpPr/>
            <p:nvPr/>
          </p:nvSpPr>
          <p:spPr>
            <a:xfrm>
              <a:off x="4191000" y="2594954"/>
              <a:ext cx="533400" cy="91440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Box 9"/>
          <p:cNvSpPr txBox="1"/>
          <p:nvPr/>
        </p:nvSpPr>
        <p:spPr>
          <a:xfrm>
            <a:off x="5491163" y="6015593"/>
            <a:ext cx="1143000" cy="369332"/>
          </a:xfrm>
          <a:prstGeom prst="rect">
            <a:avLst/>
          </a:prstGeom>
          <a:noFill/>
        </p:spPr>
        <p:txBody>
          <a:bodyPr wrap="square" rtlCol="0">
            <a:spAutoFit/>
          </a:bodyPr>
          <a:lstStyle/>
          <a:p>
            <a:r>
              <a:rPr lang="en-US" dirty="0" smtClean="0">
                <a:solidFill>
                  <a:schemeClr val="bg1"/>
                </a:solidFill>
              </a:rPr>
              <a:t>1845 UTC</a:t>
            </a:r>
            <a:endParaRPr lang="en-US" dirty="0">
              <a:solidFill>
                <a:schemeClr val="bg1"/>
              </a:solidFill>
            </a:endParaRPr>
          </a:p>
        </p:txBody>
      </p:sp>
      <p:grpSp>
        <p:nvGrpSpPr>
          <p:cNvPr id="7" name="Group 6"/>
          <p:cNvGrpSpPr/>
          <p:nvPr/>
        </p:nvGrpSpPr>
        <p:grpSpPr>
          <a:xfrm>
            <a:off x="5486400" y="4191000"/>
            <a:ext cx="2738437" cy="2193925"/>
            <a:chOff x="6019800" y="1828800"/>
            <a:chExt cx="2738437" cy="2193925"/>
          </a:xfrm>
        </p:grpSpPr>
        <p:pic>
          <p:nvPicPr>
            <p:cNvPr id="5125"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19800" y="1828800"/>
              <a:ext cx="2738437" cy="2193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Rounded Rectangle 13"/>
            <p:cNvSpPr/>
            <p:nvPr/>
          </p:nvSpPr>
          <p:spPr>
            <a:xfrm>
              <a:off x="7122318" y="2667000"/>
              <a:ext cx="533400" cy="91440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TextBox 17"/>
          <p:cNvSpPr txBox="1"/>
          <p:nvPr/>
        </p:nvSpPr>
        <p:spPr>
          <a:xfrm>
            <a:off x="5483748" y="6015593"/>
            <a:ext cx="1143000" cy="369332"/>
          </a:xfrm>
          <a:prstGeom prst="rect">
            <a:avLst/>
          </a:prstGeom>
          <a:noFill/>
        </p:spPr>
        <p:txBody>
          <a:bodyPr wrap="square" rtlCol="0">
            <a:spAutoFit/>
          </a:bodyPr>
          <a:lstStyle/>
          <a:p>
            <a:r>
              <a:rPr lang="en-US" dirty="0" smtClean="0">
                <a:solidFill>
                  <a:schemeClr val="bg1"/>
                </a:solidFill>
              </a:rPr>
              <a:t>2040 UTC</a:t>
            </a:r>
            <a:endParaRPr lang="en-US" dirty="0">
              <a:solidFill>
                <a:schemeClr val="bg1"/>
              </a:solidFill>
            </a:endParaRPr>
          </a:p>
        </p:txBody>
      </p:sp>
    </p:spTree>
    <p:custDataLst>
      <p:tags r:id="rId1"/>
    </p:custDataLst>
    <p:extLst>
      <p:ext uri="{BB962C8B-B14F-4D97-AF65-F5344CB8AC3E}">
        <p14:creationId xmlns:p14="http://schemas.microsoft.com/office/powerpoint/2010/main" val="861650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GOES-R CI Product Details</a:t>
            </a:r>
            <a:endParaRPr lang="en-US" dirty="0"/>
          </a:p>
        </p:txBody>
      </p:sp>
      <p:sp>
        <p:nvSpPr>
          <p:cNvPr id="3" name="Content Placeholder 2"/>
          <p:cNvSpPr>
            <a:spLocks noGrp="1"/>
          </p:cNvSpPr>
          <p:nvPr>
            <p:ph sz="quarter" idx="1"/>
          </p:nvPr>
        </p:nvSpPr>
        <p:spPr>
          <a:xfrm>
            <a:off x="457200" y="1600200"/>
            <a:ext cx="4495800" cy="5105400"/>
          </a:xfrm>
        </p:spPr>
        <p:txBody>
          <a:bodyPr>
            <a:normAutofit fontScale="77500" lnSpcReduction="20000"/>
          </a:bodyPr>
          <a:lstStyle/>
          <a:p>
            <a:r>
              <a:rPr lang="en-US" dirty="0" smtClean="0"/>
              <a:t>Spatial Resolution: 1km on current GOES </a:t>
            </a:r>
            <a:r>
              <a:rPr lang="en-US" dirty="0" smtClean="0"/>
              <a:t>(2km </a:t>
            </a:r>
            <a:r>
              <a:rPr lang="en-US" dirty="0" smtClean="0"/>
              <a:t>at night)</a:t>
            </a:r>
          </a:p>
          <a:p>
            <a:r>
              <a:rPr lang="en-US" dirty="0" smtClean="0"/>
              <a:t>Temporal Resolution: 5 min</a:t>
            </a:r>
          </a:p>
          <a:p>
            <a:r>
              <a:rPr lang="en-US" dirty="0" smtClean="0"/>
              <a:t>Domains: GOES-16, GOES-West (GOES-15)</a:t>
            </a:r>
          </a:p>
          <a:p>
            <a:r>
              <a:rPr lang="en-US" dirty="0" smtClean="0"/>
              <a:t>Input:</a:t>
            </a:r>
          </a:p>
          <a:p>
            <a:pPr lvl="1"/>
            <a:r>
              <a:rPr lang="en-US" dirty="0" smtClean="0"/>
              <a:t>9 interest fields from </a:t>
            </a:r>
            <a:r>
              <a:rPr lang="en-US" dirty="0" smtClean="0"/>
              <a:t>GOES</a:t>
            </a:r>
          </a:p>
          <a:p>
            <a:pPr lvl="2"/>
            <a:r>
              <a:rPr lang="en-US" dirty="0" smtClean="0"/>
              <a:t>As training database becomes focused on GOES-16, there will be more interest fields developed due to the increased spectral resolution.</a:t>
            </a:r>
            <a:endParaRPr lang="en-US" dirty="0" smtClean="0"/>
          </a:p>
          <a:p>
            <a:pPr lvl="1"/>
            <a:r>
              <a:rPr lang="en-US" dirty="0" smtClean="0"/>
              <a:t>15 NWP fields from RAP</a:t>
            </a:r>
          </a:p>
          <a:p>
            <a:pPr lvl="1"/>
            <a:r>
              <a:rPr lang="en-US" dirty="0" smtClean="0"/>
              <a:t>Ground snow cover (SNODAS)</a:t>
            </a:r>
          </a:p>
          <a:p>
            <a:r>
              <a:rPr lang="en-US" dirty="0" smtClean="0"/>
              <a:t>Output:</a:t>
            </a:r>
          </a:p>
          <a:p>
            <a:pPr lvl="1"/>
            <a:r>
              <a:rPr lang="en-US" dirty="0" smtClean="0"/>
              <a:t>Probability of 0-2hr convective initiation</a:t>
            </a:r>
            <a:endParaRPr lang="en-US" dirty="0"/>
          </a:p>
        </p:txBody>
      </p:sp>
      <p:pic>
        <p:nvPicPr>
          <p:cNvPr id="7" name="Picture 7"/>
          <p:cNvPicPr>
            <a:picLocks noChangeAspect="1" noChangeArrowheads="1"/>
          </p:cNvPicPr>
          <p:nvPr/>
        </p:nvPicPr>
        <p:blipFill>
          <a:blip r:embed="rId4"/>
          <a:srcRect/>
          <a:stretch>
            <a:fillRect/>
          </a:stretch>
        </p:blipFill>
        <p:spPr bwMode="auto">
          <a:xfrm>
            <a:off x="5029200" y="1666875"/>
            <a:ext cx="1114425" cy="771525"/>
          </a:xfrm>
          <a:prstGeom prst="rect">
            <a:avLst/>
          </a:prstGeom>
          <a:noFill/>
          <a:ln w="9525">
            <a:solidFill>
              <a:schemeClr val="accent1">
                <a:shade val="50000"/>
              </a:schemeClr>
            </a:solidFill>
            <a:miter lim="800000"/>
            <a:headEnd/>
            <a:tailEnd/>
          </a:ln>
        </p:spPr>
      </p:pic>
      <p:grpSp>
        <p:nvGrpSpPr>
          <p:cNvPr id="10" name="Group 9"/>
          <p:cNvGrpSpPr/>
          <p:nvPr/>
        </p:nvGrpSpPr>
        <p:grpSpPr>
          <a:xfrm>
            <a:off x="4953000" y="2971800"/>
            <a:ext cx="1304925" cy="1932700"/>
            <a:chOff x="5019675" y="2667000"/>
            <a:chExt cx="1762125" cy="2609850"/>
          </a:xfrm>
        </p:grpSpPr>
        <p:pic>
          <p:nvPicPr>
            <p:cNvPr id="11" name="Picture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9675" y="2667000"/>
              <a:ext cx="1762125" cy="260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Straight Arrow Connector 11"/>
            <p:cNvCxnSpPr/>
            <p:nvPr/>
          </p:nvCxnSpPr>
          <p:spPr>
            <a:xfrm rot="5400000" flipH="1" flipV="1">
              <a:off x="4762501" y="4000500"/>
              <a:ext cx="2209800" cy="3175"/>
            </a:xfrm>
            <a:prstGeom prst="straightConnector1">
              <a:avLst/>
            </a:prstGeom>
            <a:ln w="50800">
              <a:solidFill>
                <a:schemeClr val="tx1">
                  <a:lumMod val="85000"/>
                  <a:lumOff val="15000"/>
                </a:schemeClr>
              </a:solidFill>
              <a:tailEnd type="arrow"/>
            </a:ln>
          </p:spPr>
          <p:style>
            <a:lnRef idx="1">
              <a:schemeClr val="accent1"/>
            </a:lnRef>
            <a:fillRef idx="0">
              <a:schemeClr val="accent1"/>
            </a:fillRef>
            <a:effectRef idx="0">
              <a:schemeClr val="accent1"/>
            </a:effectRef>
            <a:fontRef idx="minor">
              <a:schemeClr val="tx1"/>
            </a:fontRef>
          </p:style>
        </p:cxnSp>
      </p:grpSp>
      <p:sp>
        <p:nvSpPr>
          <p:cNvPr id="17" name="TextBox 16"/>
          <p:cNvSpPr txBox="1"/>
          <p:nvPr/>
        </p:nvSpPr>
        <p:spPr>
          <a:xfrm>
            <a:off x="6324600" y="3581400"/>
            <a:ext cx="2531600" cy="646331"/>
          </a:xfrm>
          <a:prstGeom prst="rect">
            <a:avLst/>
          </a:prstGeom>
          <a:noFill/>
        </p:spPr>
        <p:txBody>
          <a:bodyPr wrap="square" rtlCol="0">
            <a:spAutoFit/>
          </a:bodyPr>
          <a:lstStyle/>
          <a:p>
            <a:pPr algn="ctr"/>
            <a:r>
              <a:rPr lang="en-US" dirty="0" smtClean="0"/>
              <a:t>NWP Model: CAPE, CIN, LI…</a:t>
            </a:r>
            <a:endParaRPr lang="en-US" dirty="0"/>
          </a:p>
        </p:txBody>
      </p:sp>
      <p:sp>
        <p:nvSpPr>
          <p:cNvPr id="21" name="TextBox 20"/>
          <p:cNvSpPr txBox="1"/>
          <p:nvPr/>
        </p:nvSpPr>
        <p:spPr>
          <a:xfrm>
            <a:off x="6410325" y="1438572"/>
            <a:ext cx="2352675" cy="923330"/>
          </a:xfrm>
          <a:prstGeom prst="rect">
            <a:avLst/>
          </a:prstGeom>
          <a:noFill/>
        </p:spPr>
        <p:txBody>
          <a:bodyPr wrap="square" rtlCol="0">
            <a:spAutoFit/>
          </a:bodyPr>
          <a:lstStyle/>
          <a:p>
            <a:pPr algn="ctr"/>
            <a:r>
              <a:rPr lang="en-US" dirty="0" smtClean="0"/>
              <a:t>GOES: Cloud motion, growth, glaciation, and height</a:t>
            </a:r>
            <a:endParaRPr lang="en-US" dirty="0"/>
          </a:p>
        </p:txBody>
      </p:sp>
      <p:grpSp>
        <p:nvGrpSpPr>
          <p:cNvPr id="26" name="Group 25"/>
          <p:cNvGrpSpPr/>
          <p:nvPr/>
        </p:nvGrpSpPr>
        <p:grpSpPr>
          <a:xfrm>
            <a:off x="4572000" y="5257800"/>
            <a:ext cx="1981200" cy="1094531"/>
            <a:chOff x="4572000" y="5257800"/>
            <a:chExt cx="1981200" cy="1094531"/>
          </a:xfrm>
        </p:grpSpPr>
        <p:pic>
          <p:nvPicPr>
            <p:cNvPr id="1028" name="Picture 4" descr="http://www.clker.com/cliparts/M/d/P/M/g/n/desktop-computer-h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50604" y="5614450"/>
              <a:ext cx="983841" cy="737881"/>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4572000" y="5257800"/>
              <a:ext cx="1981200" cy="369332"/>
            </a:xfrm>
            <a:prstGeom prst="rect">
              <a:avLst/>
            </a:prstGeom>
            <a:noFill/>
          </p:spPr>
          <p:txBody>
            <a:bodyPr wrap="square" rtlCol="0">
              <a:spAutoFit/>
            </a:bodyPr>
            <a:lstStyle/>
            <a:p>
              <a:r>
                <a:rPr lang="en-US" dirty="0" smtClean="0"/>
                <a:t>Logistic Regression</a:t>
              </a:r>
              <a:endParaRPr lang="en-US" dirty="0"/>
            </a:p>
          </p:txBody>
        </p:sp>
      </p:grpSp>
      <p:sp>
        <p:nvSpPr>
          <p:cNvPr id="23" name="TextBox 22"/>
          <p:cNvSpPr txBox="1"/>
          <p:nvPr/>
        </p:nvSpPr>
        <p:spPr>
          <a:xfrm>
            <a:off x="7162800" y="2590800"/>
            <a:ext cx="838200" cy="769441"/>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4400" dirty="0" smtClean="0"/>
              <a:t>+</a:t>
            </a:r>
            <a:endParaRPr lang="en-US" sz="4400" dirty="0"/>
          </a:p>
        </p:txBody>
      </p:sp>
      <p:sp>
        <p:nvSpPr>
          <p:cNvPr id="24" name="TextBox 23"/>
          <p:cNvSpPr txBox="1"/>
          <p:nvPr/>
        </p:nvSpPr>
        <p:spPr>
          <a:xfrm>
            <a:off x="7145800" y="4419600"/>
            <a:ext cx="855200" cy="769441"/>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4400" dirty="0"/>
              <a:t>=</a:t>
            </a:r>
          </a:p>
        </p:txBody>
      </p:sp>
      <p:sp>
        <p:nvSpPr>
          <p:cNvPr id="25" name="Rounded Rectangle 24"/>
          <p:cNvSpPr/>
          <p:nvPr/>
        </p:nvSpPr>
        <p:spPr>
          <a:xfrm>
            <a:off x="6477000" y="5334000"/>
            <a:ext cx="2438400" cy="1371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Little bitty old CI image</a:t>
            </a:r>
            <a:endParaRPr lang="en-US" dirty="0"/>
          </a:p>
        </p:txBody>
      </p:sp>
      <p:pic>
        <p:nvPicPr>
          <p:cNvPr id="2050" name="Picture 2" descr="\\Uahdata\leroy\SATCAST3\WEST\2013_0408_1915__SATCASTv2_CI_Nowcst.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19920" b="20350"/>
          <a:stretch/>
        </p:blipFill>
        <p:spPr bwMode="auto">
          <a:xfrm>
            <a:off x="6645166" y="5454868"/>
            <a:ext cx="2126267" cy="11430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750454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
                                            <p:txEl>
                                              <p:pRg st="8" end="8"/>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6"/>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4"/>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3">
                                            <p:txEl>
                                              <p:pRg st="9" end="9"/>
                                            </p:txEl>
                                          </p:spTgt>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5"/>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1" grpId="0"/>
      <p:bldP spid="23" grpId="0" animBg="1"/>
      <p:bldP spid="24" grpId="0" animBg="1"/>
      <p:bldP spid="2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Snow Contamination</a:t>
            </a:r>
            <a:endParaRPr lang="en-US" dirty="0"/>
          </a:p>
        </p:txBody>
      </p:sp>
      <p:sp>
        <p:nvSpPr>
          <p:cNvPr id="3" name="Content Placeholder 2"/>
          <p:cNvSpPr>
            <a:spLocks noGrp="1"/>
          </p:cNvSpPr>
          <p:nvPr>
            <p:ph sz="quarter" idx="1"/>
          </p:nvPr>
        </p:nvSpPr>
        <p:spPr/>
        <p:txBody>
          <a:bodyPr/>
          <a:lstStyle/>
          <a:p>
            <a:r>
              <a:rPr lang="en-US" dirty="0" smtClean="0"/>
              <a:t>Clouds moving over cold snow-covered ground can make the snow appear as a cloud object in the cloud typing algorithm.</a:t>
            </a:r>
          </a:p>
          <a:p>
            <a:r>
              <a:rPr lang="en-US" dirty="0" smtClean="0"/>
              <a:t>Snow contaminated objects are pink in the display.</a:t>
            </a:r>
            <a:endParaRPr lang="en-US" dirty="0"/>
          </a:p>
        </p:txBody>
      </p:sp>
      <p:sp>
        <p:nvSpPr>
          <p:cNvPr id="4" name="Rounded Rectangle 3"/>
          <p:cNvSpPr/>
          <p:nvPr/>
        </p:nvSpPr>
        <p:spPr>
          <a:xfrm>
            <a:off x="1676400" y="3581400"/>
            <a:ext cx="5715000" cy="3124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Some image of snow contamination pointed out</a:t>
            </a:r>
            <a:endParaRPr lang="en-US" dirty="0"/>
          </a:p>
        </p:txBody>
      </p:sp>
      <p:pic>
        <p:nvPicPr>
          <p:cNvPr id="3074" name="Picture 2" descr="\\Uahdata\leroy\SATCAST3\WEST\2013_0407_0000__SATCASTv2_CI_Nowcst.png"/>
          <p:cNvPicPr>
            <a:picLocks noChangeAspect="1" noChangeArrowheads="1"/>
          </p:cNvPicPr>
          <p:nvPr/>
        </p:nvPicPr>
        <p:blipFill rotWithShape="1">
          <a:blip r:embed="rId4">
            <a:extLst>
              <a:ext uri="{28A0092B-C50C-407E-A947-70E740481C1C}">
                <a14:useLocalDpi xmlns:a14="http://schemas.microsoft.com/office/drawing/2010/main" val="0"/>
              </a:ext>
            </a:extLst>
          </a:blip>
          <a:srcRect l="15942" t="22429" r="32018" b="44985"/>
          <a:stretch/>
        </p:blipFill>
        <p:spPr bwMode="auto">
          <a:xfrm>
            <a:off x="1981200" y="3723504"/>
            <a:ext cx="5105400" cy="2877321"/>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p:cNvSpPr/>
          <p:nvPr/>
        </p:nvSpPr>
        <p:spPr>
          <a:xfrm>
            <a:off x="2438400" y="4419600"/>
            <a:ext cx="457200" cy="381000"/>
          </a:xfrm>
          <a:prstGeom prst="ellipse">
            <a:avLst/>
          </a:prstGeom>
          <a:noFill/>
          <a:ln w="381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6153150" y="4572000"/>
            <a:ext cx="457200" cy="381000"/>
          </a:xfrm>
          <a:prstGeom prst="ellipse">
            <a:avLst/>
          </a:prstGeom>
          <a:noFill/>
          <a:ln w="381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4648200" y="4267200"/>
            <a:ext cx="457200" cy="381000"/>
          </a:xfrm>
          <a:prstGeom prst="ellipse">
            <a:avLst/>
          </a:prstGeom>
          <a:noFill/>
          <a:ln w="381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5715000" y="5362575"/>
            <a:ext cx="457200" cy="381000"/>
          </a:xfrm>
          <a:prstGeom prst="ellipse">
            <a:avLst/>
          </a:prstGeom>
          <a:noFill/>
          <a:ln w="381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3657600" y="6019800"/>
            <a:ext cx="457200" cy="381000"/>
          </a:xfrm>
          <a:prstGeom prst="ellipse">
            <a:avLst/>
          </a:prstGeom>
          <a:noFill/>
          <a:ln w="381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5105400" y="3581400"/>
            <a:ext cx="457200" cy="381000"/>
          </a:xfrm>
          <a:prstGeom prst="ellipse">
            <a:avLst/>
          </a:prstGeom>
          <a:noFill/>
          <a:ln w="381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467600" y="4750475"/>
            <a:ext cx="1608083" cy="2031325"/>
          </a:xfrm>
          <a:prstGeom prst="rect">
            <a:avLst/>
          </a:prstGeom>
          <a:noFill/>
        </p:spPr>
        <p:txBody>
          <a:bodyPr wrap="square" rtlCol="0">
            <a:spAutoFit/>
          </a:bodyPr>
          <a:lstStyle/>
          <a:p>
            <a:pPr algn="ctr"/>
            <a:r>
              <a:rPr lang="en-US" sz="1400" dirty="0" smtClean="0"/>
              <a:t>Snow ground cover data provided by NOAA NWS Operational Hydrologic Remote Sensing Center </a:t>
            </a:r>
            <a:r>
              <a:rPr lang="en-US" sz="1400" dirty="0" err="1" smtClean="0"/>
              <a:t>SNOw</a:t>
            </a:r>
            <a:r>
              <a:rPr lang="en-US" sz="1400" dirty="0" smtClean="0"/>
              <a:t> Data Assimilation System (SNODAS).</a:t>
            </a:r>
            <a:endParaRPr lang="en-US" sz="1400" dirty="0"/>
          </a:p>
        </p:txBody>
      </p:sp>
    </p:spTree>
    <p:custDataLst>
      <p:tags r:id="rId1"/>
    </p:custDataLst>
    <p:extLst>
      <p:ext uri="{BB962C8B-B14F-4D97-AF65-F5344CB8AC3E}">
        <p14:creationId xmlns:p14="http://schemas.microsoft.com/office/powerpoint/2010/main" val="1771371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Cirrus Contamination</a:t>
            </a:r>
            <a:endParaRPr lang="en-US" dirty="0"/>
          </a:p>
        </p:txBody>
      </p:sp>
      <p:sp>
        <p:nvSpPr>
          <p:cNvPr id="3" name="Content Placeholder 2"/>
          <p:cNvSpPr>
            <a:spLocks noGrp="1"/>
          </p:cNvSpPr>
          <p:nvPr>
            <p:ph sz="quarter" idx="1"/>
          </p:nvPr>
        </p:nvSpPr>
        <p:spPr>
          <a:xfrm>
            <a:off x="457200" y="1600201"/>
            <a:ext cx="8229600" cy="1524000"/>
          </a:xfrm>
        </p:spPr>
        <p:txBody>
          <a:bodyPr>
            <a:normAutofit fontScale="85000" lnSpcReduction="20000"/>
          </a:bodyPr>
          <a:lstStyle/>
          <a:p>
            <a:r>
              <a:rPr lang="en-US" dirty="0" smtClean="0"/>
              <a:t>Cirrus above or “touching” cloud object will likely result in cloud object being masked out (top of images).</a:t>
            </a:r>
          </a:p>
          <a:p>
            <a:r>
              <a:rPr lang="en-US" dirty="0" smtClean="0"/>
              <a:t>Undetected cirrus contamination results in anomalously high CI probabilities (bottom of images). </a:t>
            </a:r>
            <a:endParaRPr lang="en-US" dirty="0"/>
          </a:p>
        </p:txBody>
      </p:sp>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4440" y="3026593"/>
            <a:ext cx="2637360" cy="36790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24200" y="3021524"/>
            <a:ext cx="2647593" cy="36778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5"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30900" y="3026593"/>
            <a:ext cx="2832100" cy="36782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846649" y="6311581"/>
            <a:ext cx="1652184" cy="369332"/>
          </a:xfrm>
          <a:prstGeom prst="rect">
            <a:avLst/>
          </a:prstGeom>
          <a:noFill/>
        </p:spPr>
        <p:txBody>
          <a:bodyPr wrap="none" rtlCol="0">
            <a:spAutoFit/>
          </a:bodyPr>
          <a:lstStyle/>
          <a:p>
            <a:r>
              <a:rPr lang="en-US" b="1" dirty="0" smtClean="0">
                <a:solidFill>
                  <a:schemeClr val="bg1"/>
                </a:solidFill>
              </a:rPr>
              <a:t>Visible Satellite</a:t>
            </a:r>
            <a:endParaRPr lang="en-US" b="1" dirty="0">
              <a:solidFill>
                <a:schemeClr val="bg1"/>
              </a:solidFill>
            </a:endParaRPr>
          </a:p>
        </p:txBody>
      </p:sp>
      <p:sp>
        <p:nvSpPr>
          <p:cNvPr id="8" name="TextBox 7"/>
          <p:cNvSpPr txBox="1"/>
          <p:nvPr/>
        </p:nvSpPr>
        <p:spPr>
          <a:xfrm>
            <a:off x="3864342" y="6292628"/>
            <a:ext cx="1194366" cy="369332"/>
          </a:xfrm>
          <a:prstGeom prst="rect">
            <a:avLst/>
          </a:prstGeom>
          <a:noFill/>
        </p:spPr>
        <p:txBody>
          <a:bodyPr wrap="none" rtlCol="0">
            <a:spAutoFit/>
          </a:bodyPr>
          <a:lstStyle/>
          <a:p>
            <a:r>
              <a:rPr lang="en-US" b="1" dirty="0" smtClean="0"/>
              <a:t>Satellite IR</a:t>
            </a:r>
            <a:endParaRPr lang="en-US" b="1" dirty="0"/>
          </a:p>
        </p:txBody>
      </p:sp>
      <p:sp>
        <p:nvSpPr>
          <p:cNvPr id="9" name="TextBox 8"/>
          <p:cNvSpPr txBox="1"/>
          <p:nvPr/>
        </p:nvSpPr>
        <p:spPr>
          <a:xfrm>
            <a:off x="6503610" y="6310571"/>
            <a:ext cx="1704506" cy="369332"/>
          </a:xfrm>
          <a:prstGeom prst="rect">
            <a:avLst/>
          </a:prstGeom>
          <a:noFill/>
        </p:spPr>
        <p:txBody>
          <a:bodyPr wrap="none" rtlCol="0">
            <a:spAutoFit/>
          </a:bodyPr>
          <a:lstStyle/>
          <a:p>
            <a:r>
              <a:rPr lang="en-US" b="1" dirty="0" smtClean="0">
                <a:solidFill>
                  <a:schemeClr val="bg1"/>
                </a:solidFill>
              </a:rPr>
              <a:t>UAH GOES-R CI</a:t>
            </a:r>
            <a:endParaRPr lang="en-US" b="1" dirty="0">
              <a:solidFill>
                <a:schemeClr val="bg1"/>
              </a:solidFill>
            </a:endParaRPr>
          </a:p>
        </p:txBody>
      </p:sp>
    </p:spTree>
    <p:custDataLst>
      <p:tags r:id="rId1"/>
    </p:custDataLst>
    <p:extLst>
      <p:ext uri="{BB962C8B-B14F-4D97-AF65-F5344CB8AC3E}">
        <p14:creationId xmlns:p14="http://schemas.microsoft.com/office/powerpoint/2010/main" val="2279941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0" name="Rectangle 129"/>
          <p:cNvSpPr/>
          <p:nvPr/>
        </p:nvSpPr>
        <p:spPr>
          <a:xfrm>
            <a:off x="278130" y="3963147"/>
            <a:ext cx="4065270" cy="28938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1" name="Group 150"/>
          <p:cNvGrpSpPr/>
          <p:nvPr/>
        </p:nvGrpSpPr>
        <p:grpSpPr>
          <a:xfrm>
            <a:off x="403860" y="4028034"/>
            <a:ext cx="3918558" cy="2750820"/>
            <a:chOff x="403860" y="4028034"/>
            <a:chExt cx="3918558" cy="2750820"/>
          </a:xfrm>
        </p:grpSpPr>
        <p:grpSp>
          <p:nvGrpSpPr>
            <p:cNvPr id="117" name="Group 116"/>
            <p:cNvGrpSpPr/>
            <p:nvPr/>
          </p:nvGrpSpPr>
          <p:grpSpPr>
            <a:xfrm>
              <a:off x="403860" y="4028034"/>
              <a:ext cx="3918558" cy="2750820"/>
              <a:chOff x="4724400" y="4038600"/>
              <a:chExt cx="3918558" cy="2750820"/>
            </a:xfrm>
          </p:grpSpPr>
          <p:pic>
            <p:nvPicPr>
              <p:cNvPr id="32" name="Picture 24" descr="C:\Users\Anita\Documents\Satcast\Training\MLB0723_ThinCirrus\2012_0723_1602__SATCASTv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4038600"/>
                <a:ext cx="3836670" cy="2750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TextBox 9"/>
              <p:cNvSpPr txBox="1">
                <a:spLocks noChangeArrowheads="1"/>
              </p:cNvSpPr>
              <p:nvPr/>
            </p:nvSpPr>
            <p:spPr bwMode="auto">
              <a:xfrm>
                <a:off x="7406295" y="4038600"/>
                <a:ext cx="1236663" cy="350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dirty="0">
                    <a:solidFill>
                      <a:schemeClr val="bg1"/>
                    </a:solidFill>
                  </a:rPr>
                  <a:t>1602 UTC</a:t>
                </a:r>
              </a:p>
            </p:txBody>
          </p:sp>
        </p:grpSp>
        <p:sp>
          <p:nvSpPr>
            <p:cNvPr id="154" name="Down Arrow 153"/>
            <p:cNvSpPr/>
            <p:nvPr/>
          </p:nvSpPr>
          <p:spPr>
            <a:xfrm>
              <a:off x="2492635" y="4451132"/>
              <a:ext cx="265735" cy="478283"/>
            </a:xfrm>
            <a:prstGeom prst="down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2" name="Rectangle 131"/>
          <p:cNvSpPr/>
          <p:nvPr/>
        </p:nvSpPr>
        <p:spPr>
          <a:xfrm>
            <a:off x="4876800" y="3512798"/>
            <a:ext cx="2971800" cy="33441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4" name="Group 143"/>
          <p:cNvGrpSpPr/>
          <p:nvPr/>
        </p:nvGrpSpPr>
        <p:grpSpPr>
          <a:xfrm>
            <a:off x="4953000" y="3613566"/>
            <a:ext cx="2891589" cy="3143419"/>
            <a:chOff x="5410200" y="3613566"/>
            <a:chExt cx="2891589" cy="3143419"/>
          </a:xfrm>
        </p:grpSpPr>
        <p:pic>
          <p:nvPicPr>
            <p:cNvPr id="5" name="Picture 2" descr="C:\Users\Anita\Documents\Satcast\Training\Cloud Mask\CCMask_07-13-12_1602z.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10200" y="3632785"/>
              <a:ext cx="28194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 name="TextBox 36"/>
            <p:cNvSpPr txBox="1">
              <a:spLocks noChangeArrowheads="1"/>
            </p:cNvSpPr>
            <p:nvPr/>
          </p:nvSpPr>
          <p:spPr bwMode="auto">
            <a:xfrm>
              <a:off x="7006389" y="3613566"/>
              <a:ext cx="1295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r>
                <a:rPr lang="en-US" dirty="0">
                  <a:solidFill>
                    <a:schemeClr val="bg1"/>
                  </a:solidFill>
                </a:rPr>
                <a:t>1602 UTC</a:t>
              </a:r>
            </a:p>
          </p:txBody>
        </p:sp>
        <p:sp>
          <p:nvSpPr>
            <p:cNvPr id="148" name="Down Arrow 147"/>
            <p:cNvSpPr/>
            <p:nvPr/>
          </p:nvSpPr>
          <p:spPr>
            <a:xfrm>
              <a:off x="6705600" y="4451132"/>
              <a:ext cx="300789" cy="424933"/>
            </a:xfrm>
            <a:prstGeom prst="down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8" name="Rectangle 127"/>
          <p:cNvSpPr/>
          <p:nvPr/>
        </p:nvSpPr>
        <p:spPr>
          <a:xfrm>
            <a:off x="228600" y="990600"/>
            <a:ext cx="3743325" cy="28988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fontScale="90000"/>
          </a:bodyPr>
          <a:lstStyle/>
          <a:p>
            <a:r>
              <a:rPr lang="en-US" dirty="0" smtClean="0"/>
              <a:t>Cirrus Contamination and Cloud Typing</a:t>
            </a:r>
            <a:endParaRPr lang="en-US" dirty="0"/>
          </a:p>
        </p:txBody>
      </p:sp>
      <p:sp>
        <p:nvSpPr>
          <p:cNvPr id="3" name="Content Placeholder 2"/>
          <p:cNvSpPr>
            <a:spLocks noGrp="1"/>
          </p:cNvSpPr>
          <p:nvPr>
            <p:ph sz="quarter" idx="1"/>
          </p:nvPr>
        </p:nvSpPr>
        <p:spPr>
          <a:xfrm>
            <a:off x="3962401" y="1491834"/>
            <a:ext cx="4804981" cy="2318166"/>
          </a:xfrm>
        </p:spPr>
        <p:txBody>
          <a:bodyPr>
            <a:noAutofit/>
          </a:bodyPr>
          <a:lstStyle/>
          <a:p>
            <a:pPr>
              <a:spcBef>
                <a:spcPts val="0"/>
              </a:spcBef>
            </a:pPr>
            <a:r>
              <a:rPr lang="en-US" sz="1400" dirty="0" smtClean="0">
                <a:solidFill>
                  <a:schemeClr val="tx2">
                    <a:lumMod val="60000"/>
                    <a:lumOff val="40000"/>
                  </a:schemeClr>
                </a:solidFill>
              </a:rPr>
              <a:t>Recall that only cumulus</a:t>
            </a:r>
            <a:r>
              <a:rPr lang="en-US" sz="1400" dirty="0">
                <a:solidFill>
                  <a:schemeClr val="tx2">
                    <a:lumMod val="60000"/>
                    <a:lumOff val="40000"/>
                  </a:schemeClr>
                </a:solidFill>
              </a:rPr>
              <a:t> </a:t>
            </a:r>
            <a:r>
              <a:rPr lang="en-US" sz="1400" dirty="0" smtClean="0">
                <a:solidFill>
                  <a:schemeClr val="tx2">
                    <a:lumMod val="60000"/>
                    <a:lumOff val="40000"/>
                  </a:schemeClr>
                </a:solidFill>
              </a:rPr>
              <a:t>clouds are given a probability of CI</a:t>
            </a:r>
          </a:p>
          <a:p>
            <a:pPr>
              <a:spcBef>
                <a:spcPts val="0"/>
              </a:spcBef>
            </a:pPr>
            <a:r>
              <a:rPr lang="en-US" sz="1400" dirty="0" smtClean="0">
                <a:solidFill>
                  <a:schemeClr val="tx2">
                    <a:lumMod val="60000"/>
                    <a:lumOff val="40000"/>
                  </a:schemeClr>
                </a:solidFill>
              </a:rPr>
              <a:t>1602/1607: Isolated cloud object is shielded by cirrus and ID-</a:t>
            </a:r>
            <a:r>
              <a:rPr lang="en-US" sz="1400" dirty="0" err="1" smtClean="0">
                <a:solidFill>
                  <a:schemeClr val="tx2">
                    <a:lumMod val="60000"/>
                    <a:lumOff val="40000"/>
                  </a:schemeClr>
                </a:solidFill>
              </a:rPr>
              <a:t>ed</a:t>
            </a:r>
            <a:r>
              <a:rPr lang="en-US" sz="1400" dirty="0" smtClean="0">
                <a:solidFill>
                  <a:schemeClr val="tx2">
                    <a:lumMod val="60000"/>
                    <a:lumOff val="40000"/>
                  </a:schemeClr>
                </a:solidFill>
              </a:rPr>
              <a:t> as cirrus in the CTA (green) rather than CI-likely cumulus (blue)</a:t>
            </a:r>
          </a:p>
          <a:p>
            <a:pPr>
              <a:spcBef>
                <a:spcPts val="0"/>
              </a:spcBef>
            </a:pPr>
            <a:r>
              <a:rPr lang="en-US" sz="1400" dirty="0" smtClean="0">
                <a:solidFill>
                  <a:schemeClr val="tx2">
                    <a:lumMod val="60000"/>
                    <a:lumOff val="40000"/>
                  </a:schemeClr>
                </a:solidFill>
              </a:rPr>
              <a:t>1632/1633: Cloud object develops in radar but is still associated with cirrus in CTA </a:t>
            </a:r>
          </a:p>
          <a:p>
            <a:pPr>
              <a:spcBef>
                <a:spcPts val="0"/>
              </a:spcBef>
            </a:pPr>
            <a:r>
              <a:rPr lang="en-US" sz="1400" dirty="0" smtClean="0">
                <a:solidFill>
                  <a:schemeClr val="tx2">
                    <a:lumMod val="60000"/>
                    <a:lumOff val="40000"/>
                  </a:schemeClr>
                </a:solidFill>
              </a:rPr>
              <a:t>1655: Developed convection now ID-</a:t>
            </a:r>
            <a:r>
              <a:rPr lang="en-US" sz="1400" dirty="0" err="1" smtClean="0">
                <a:solidFill>
                  <a:schemeClr val="tx2">
                    <a:lumMod val="60000"/>
                    <a:lumOff val="40000"/>
                  </a:schemeClr>
                </a:solidFill>
              </a:rPr>
              <a:t>ed</a:t>
            </a:r>
            <a:r>
              <a:rPr lang="en-US" sz="1400" dirty="0" smtClean="0">
                <a:solidFill>
                  <a:schemeClr val="tx2">
                    <a:lumMod val="60000"/>
                    <a:lumOff val="40000"/>
                  </a:schemeClr>
                </a:solidFill>
              </a:rPr>
              <a:t> as overshooting CB (white) and stratocumulus (red)</a:t>
            </a:r>
          </a:p>
          <a:p>
            <a:pPr>
              <a:spcBef>
                <a:spcPts val="0"/>
              </a:spcBef>
            </a:pPr>
            <a:r>
              <a:rPr lang="en-US" sz="1400" dirty="0" smtClean="0">
                <a:solidFill>
                  <a:schemeClr val="tx2">
                    <a:lumMod val="60000"/>
                    <a:lumOff val="40000"/>
                  </a:schemeClr>
                </a:solidFill>
              </a:rPr>
              <a:t>1725: Cloud object now is mature convection (light blue) </a:t>
            </a:r>
            <a:endParaRPr lang="en-US" sz="1400" dirty="0">
              <a:solidFill>
                <a:schemeClr val="tx2">
                  <a:lumMod val="60000"/>
                  <a:lumOff val="40000"/>
                </a:schemeClr>
              </a:solidFill>
            </a:endParaRPr>
          </a:p>
        </p:txBody>
      </p:sp>
      <p:sp>
        <p:nvSpPr>
          <p:cNvPr id="142" name="TextBox 141"/>
          <p:cNvSpPr txBox="1"/>
          <p:nvPr/>
        </p:nvSpPr>
        <p:spPr>
          <a:xfrm>
            <a:off x="4114800" y="912501"/>
            <a:ext cx="4572000" cy="646331"/>
          </a:xfrm>
          <a:prstGeom prst="rect">
            <a:avLst/>
          </a:prstGeom>
          <a:noFill/>
        </p:spPr>
        <p:txBody>
          <a:bodyPr wrap="square" rtlCol="0">
            <a:spAutoFit/>
          </a:bodyPr>
          <a:lstStyle/>
          <a:p>
            <a:r>
              <a:rPr lang="en-US" dirty="0" smtClean="0"/>
              <a:t>How a cell can go from “cirrus contaminated” to “mature convection” without being a CI object.</a:t>
            </a:r>
            <a:endParaRPr lang="en-US" dirty="0"/>
          </a:p>
        </p:txBody>
      </p:sp>
      <p:grpSp>
        <p:nvGrpSpPr>
          <p:cNvPr id="145" name="Group 144"/>
          <p:cNvGrpSpPr/>
          <p:nvPr/>
        </p:nvGrpSpPr>
        <p:grpSpPr>
          <a:xfrm>
            <a:off x="4953000" y="3657600"/>
            <a:ext cx="2971800" cy="3124200"/>
            <a:chOff x="5410200" y="3633944"/>
            <a:chExt cx="2971800" cy="3124200"/>
          </a:xfrm>
        </p:grpSpPr>
        <p:grpSp>
          <p:nvGrpSpPr>
            <p:cNvPr id="10" name="Group 42"/>
            <p:cNvGrpSpPr>
              <a:grpSpLocks/>
            </p:cNvGrpSpPr>
            <p:nvPr/>
          </p:nvGrpSpPr>
          <p:grpSpPr bwMode="auto">
            <a:xfrm>
              <a:off x="5410200" y="3633944"/>
              <a:ext cx="2971800" cy="3124200"/>
              <a:chOff x="2971800" y="1600200"/>
              <a:chExt cx="2971800" cy="3124200"/>
            </a:xfrm>
          </p:grpSpPr>
          <p:pic>
            <p:nvPicPr>
              <p:cNvPr id="11" name="Picture 5" descr="C:\Users\Anita\Documents\Satcast\Training\Cloud Mask\CCMask_07-13-12_1632z.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71800" y="1600200"/>
                <a:ext cx="28194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44"/>
              <p:cNvSpPr txBox="1">
                <a:spLocks noChangeArrowheads="1"/>
              </p:cNvSpPr>
              <p:nvPr/>
            </p:nvSpPr>
            <p:spPr bwMode="auto">
              <a:xfrm>
                <a:off x="4648200" y="1600200"/>
                <a:ext cx="1295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dirty="0">
                    <a:solidFill>
                      <a:schemeClr val="bg1"/>
                    </a:solidFill>
                  </a:rPr>
                  <a:t>1632 UTC</a:t>
                </a:r>
              </a:p>
            </p:txBody>
          </p:sp>
        </p:grpSp>
        <p:sp>
          <p:nvSpPr>
            <p:cNvPr id="147" name="Down Arrow 146"/>
            <p:cNvSpPr/>
            <p:nvPr/>
          </p:nvSpPr>
          <p:spPr>
            <a:xfrm>
              <a:off x="6785811" y="4370074"/>
              <a:ext cx="300789" cy="424933"/>
            </a:xfrm>
            <a:prstGeom prst="down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9" name="Group 148"/>
          <p:cNvGrpSpPr/>
          <p:nvPr/>
        </p:nvGrpSpPr>
        <p:grpSpPr>
          <a:xfrm>
            <a:off x="4953000" y="3657600"/>
            <a:ext cx="2971800" cy="3158362"/>
            <a:chOff x="5410200" y="5604638"/>
            <a:chExt cx="2971800" cy="3158362"/>
          </a:xfrm>
        </p:grpSpPr>
        <p:grpSp>
          <p:nvGrpSpPr>
            <p:cNvPr id="16" name="Group 48"/>
            <p:cNvGrpSpPr>
              <a:grpSpLocks/>
            </p:cNvGrpSpPr>
            <p:nvPr/>
          </p:nvGrpSpPr>
          <p:grpSpPr bwMode="auto">
            <a:xfrm>
              <a:off x="5410200" y="5604638"/>
              <a:ext cx="2971800" cy="3158362"/>
              <a:chOff x="2971800" y="2667000"/>
              <a:chExt cx="2971800" cy="3158362"/>
            </a:xfrm>
          </p:grpSpPr>
          <p:pic>
            <p:nvPicPr>
              <p:cNvPr id="17" name="Picture 7" descr="C:\Users\Anita\Documents\Satcast\Training\Cloud Mask\CCMask_07-13-12_1655z.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971800" y="2701162"/>
                <a:ext cx="2819399"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50"/>
              <p:cNvSpPr txBox="1">
                <a:spLocks noChangeArrowheads="1"/>
              </p:cNvSpPr>
              <p:nvPr/>
            </p:nvSpPr>
            <p:spPr bwMode="auto">
              <a:xfrm>
                <a:off x="4648200" y="2667000"/>
                <a:ext cx="1295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dirty="0">
                    <a:solidFill>
                      <a:schemeClr val="bg1"/>
                    </a:solidFill>
                  </a:rPr>
                  <a:t>1655 UTC</a:t>
                </a:r>
              </a:p>
            </p:txBody>
          </p:sp>
        </p:grpSp>
        <p:sp>
          <p:nvSpPr>
            <p:cNvPr id="146" name="Down Arrow 145"/>
            <p:cNvSpPr/>
            <p:nvPr/>
          </p:nvSpPr>
          <p:spPr>
            <a:xfrm>
              <a:off x="6705600" y="6345199"/>
              <a:ext cx="300789" cy="424933"/>
            </a:xfrm>
            <a:prstGeom prst="down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0" name="Group 149"/>
          <p:cNvGrpSpPr/>
          <p:nvPr/>
        </p:nvGrpSpPr>
        <p:grpSpPr>
          <a:xfrm>
            <a:off x="4953000" y="3657600"/>
            <a:ext cx="2971800" cy="3124200"/>
            <a:chOff x="5410200" y="7467600"/>
            <a:chExt cx="2971800" cy="3124200"/>
          </a:xfrm>
        </p:grpSpPr>
        <p:grpSp>
          <p:nvGrpSpPr>
            <p:cNvPr id="28" name="Group 60"/>
            <p:cNvGrpSpPr>
              <a:grpSpLocks/>
            </p:cNvGrpSpPr>
            <p:nvPr/>
          </p:nvGrpSpPr>
          <p:grpSpPr bwMode="auto">
            <a:xfrm>
              <a:off x="5410200" y="7467600"/>
              <a:ext cx="2971800" cy="3124200"/>
              <a:chOff x="0" y="2209800"/>
              <a:chExt cx="2971800" cy="3124200"/>
            </a:xfrm>
          </p:grpSpPr>
          <p:pic>
            <p:nvPicPr>
              <p:cNvPr id="29" name="Picture 11" descr="C:\Users\Anita\Documents\Satcast\Training\Cloud Mask\CCMask_07-13-12_1725z.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0" y="2209800"/>
                <a:ext cx="28194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extBox 62"/>
              <p:cNvSpPr txBox="1">
                <a:spLocks noChangeArrowheads="1"/>
              </p:cNvSpPr>
              <p:nvPr/>
            </p:nvSpPr>
            <p:spPr bwMode="auto">
              <a:xfrm>
                <a:off x="1676400" y="2209800"/>
                <a:ext cx="1295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dirty="0">
                    <a:solidFill>
                      <a:schemeClr val="bg1"/>
                    </a:solidFill>
                  </a:rPr>
                  <a:t>1725 UTC</a:t>
                </a:r>
              </a:p>
            </p:txBody>
          </p:sp>
        </p:grpSp>
        <p:sp>
          <p:nvSpPr>
            <p:cNvPr id="134" name="Down Arrow 133"/>
            <p:cNvSpPr/>
            <p:nvPr/>
          </p:nvSpPr>
          <p:spPr>
            <a:xfrm>
              <a:off x="6785811" y="8185667"/>
              <a:ext cx="300789" cy="424933"/>
            </a:xfrm>
            <a:prstGeom prst="down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1" name="TextBox 140"/>
          <p:cNvSpPr txBox="1"/>
          <p:nvPr/>
        </p:nvSpPr>
        <p:spPr>
          <a:xfrm>
            <a:off x="4953000" y="6400800"/>
            <a:ext cx="2738827" cy="369332"/>
          </a:xfrm>
          <a:prstGeom prst="rect">
            <a:avLst/>
          </a:prstGeom>
          <a:noFill/>
        </p:spPr>
        <p:txBody>
          <a:bodyPr wrap="none" rtlCol="0">
            <a:spAutoFit/>
          </a:bodyPr>
          <a:lstStyle/>
          <a:p>
            <a:r>
              <a:rPr lang="en-US" dirty="0" smtClean="0">
                <a:solidFill>
                  <a:schemeClr val="bg1"/>
                </a:solidFill>
              </a:rPr>
              <a:t>Cloud Type Algorithm (CTA)</a:t>
            </a:r>
            <a:endParaRPr lang="en-US" dirty="0">
              <a:solidFill>
                <a:schemeClr val="bg1"/>
              </a:solidFill>
            </a:endParaRPr>
          </a:p>
        </p:txBody>
      </p:sp>
      <p:grpSp>
        <p:nvGrpSpPr>
          <p:cNvPr id="152" name="Group 151"/>
          <p:cNvGrpSpPr/>
          <p:nvPr/>
        </p:nvGrpSpPr>
        <p:grpSpPr>
          <a:xfrm>
            <a:off x="406731" y="4038600"/>
            <a:ext cx="4017647" cy="2750820"/>
            <a:chOff x="406731" y="4495800"/>
            <a:chExt cx="4017647" cy="2750820"/>
          </a:xfrm>
        </p:grpSpPr>
        <p:grpSp>
          <p:nvGrpSpPr>
            <p:cNvPr id="37" name="Group 13"/>
            <p:cNvGrpSpPr>
              <a:grpSpLocks/>
            </p:cNvGrpSpPr>
            <p:nvPr/>
          </p:nvGrpSpPr>
          <p:grpSpPr bwMode="auto">
            <a:xfrm>
              <a:off x="406731" y="4495800"/>
              <a:ext cx="4017647" cy="2750820"/>
              <a:chOff x="4800600" y="-344757"/>
              <a:chExt cx="4229102" cy="2895600"/>
            </a:xfrm>
          </p:grpSpPr>
          <p:pic>
            <p:nvPicPr>
              <p:cNvPr id="38" name="Picture 26" descr="C:\Users\Anita\Documents\Satcast\Training\MLB0723_ThinCirrus\2012_0723_1632__SATCASTv2.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00600" y="-344757"/>
                <a:ext cx="40386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TextBox 15"/>
              <p:cNvSpPr txBox="1">
                <a:spLocks noChangeArrowheads="1"/>
              </p:cNvSpPr>
              <p:nvPr/>
            </p:nvSpPr>
            <p:spPr bwMode="auto">
              <a:xfrm>
                <a:off x="7639052" y="-320840"/>
                <a:ext cx="13906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dirty="0">
                    <a:solidFill>
                      <a:schemeClr val="bg1"/>
                    </a:solidFill>
                  </a:rPr>
                  <a:t>1632 UTC</a:t>
                </a:r>
              </a:p>
            </p:txBody>
          </p:sp>
        </p:grpSp>
        <p:sp>
          <p:nvSpPr>
            <p:cNvPr id="156" name="Down Arrow 155"/>
            <p:cNvSpPr/>
            <p:nvPr/>
          </p:nvSpPr>
          <p:spPr>
            <a:xfrm>
              <a:off x="2492635" y="4931787"/>
              <a:ext cx="265735" cy="478283"/>
            </a:xfrm>
            <a:prstGeom prst="down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3" name="Group 152"/>
          <p:cNvGrpSpPr/>
          <p:nvPr/>
        </p:nvGrpSpPr>
        <p:grpSpPr>
          <a:xfrm>
            <a:off x="403860" y="4038600"/>
            <a:ext cx="4053840" cy="2750820"/>
            <a:chOff x="403860" y="4572000"/>
            <a:chExt cx="4053840" cy="2750820"/>
          </a:xfrm>
        </p:grpSpPr>
        <p:grpSp>
          <p:nvGrpSpPr>
            <p:cNvPr id="43" name="Group 19"/>
            <p:cNvGrpSpPr>
              <a:grpSpLocks/>
            </p:cNvGrpSpPr>
            <p:nvPr/>
          </p:nvGrpSpPr>
          <p:grpSpPr bwMode="auto">
            <a:xfrm>
              <a:off x="403860" y="4572000"/>
              <a:ext cx="4053840" cy="2750820"/>
              <a:chOff x="3810000" y="0"/>
              <a:chExt cx="4267200" cy="2895600"/>
            </a:xfrm>
          </p:grpSpPr>
          <p:pic>
            <p:nvPicPr>
              <p:cNvPr id="44" name="Picture 28" descr="C:\Users\Anita\Documents\Satcast\Training\MLB0723_ThinCirrus\2012_0723_1655__SATCASTv2.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10000" y="0"/>
                <a:ext cx="40386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TextBox 21"/>
              <p:cNvSpPr txBox="1">
                <a:spLocks noChangeArrowheads="1"/>
              </p:cNvSpPr>
              <p:nvPr/>
            </p:nvSpPr>
            <p:spPr bwMode="auto">
              <a:xfrm>
                <a:off x="6629400" y="0"/>
                <a:ext cx="1447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dirty="0">
                    <a:solidFill>
                      <a:schemeClr val="bg1"/>
                    </a:solidFill>
                  </a:rPr>
                  <a:t>1655 UTC</a:t>
                </a:r>
              </a:p>
            </p:txBody>
          </p:sp>
        </p:grpSp>
        <p:sp>
          <p:nvSpPr>
            <p:cNvPr id="158" name="Down Arrow 157"/>
            <p:cNvSpPr/>
            <p:nvPr/>
          </p:nvSpPr>
          <p:spPr>
            <a:xfrm>
              <a:off x="2419410" y="4912001"/>
              <a:ext cx="265735" cy="478283"/>
            </a:xfrm>
            <a:prstGeom prst="down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5" name="Group 154"/>
          <p:cNvGrpSpPr/>
          <p:nvPr/>
        </p:nvGrpSpPr>
        <p:grpSpPr>
          <a:xfrm>
            <a:off x="406731" y="4038600"/>
            <a:ext cx="3981450" cy="2750820"/>
            <a:chOff x="406731" y="7002780"/>
            <a:chExt cx="3981450" cy="2750820"/>
          </a:xfrm>
        </p:grpSpPr>
        <p:grpSp>
          <p:nvGrpSpPr>
            <p:cNvPr id="55" name="Group 31"/>
            <p:cNvGrpSpPr>
              <a:grpSpLocks/>
            </p:cNvGrpSpPr>
            <p:nvPr/>
          </p:nvGrpSpPr>
          <p:grpSpPr bwMode="auto">
            <a:xfrm>
              <a:off x="406731" y="7002780"/>
              <a:ext cx="3981450" cy="2750820"/>
              <a:chOff x="3816350" y="0"/>
              <a:chExt cx="4191000" cy="2895600"/>
            </a:xfrm>
          </p:grpSpPr>
          <p:pic>
            <p:nvPicPr>
              <p:cNvPr id="56" name="Picture 32" descr="C:\Users\Anita\Documents\Satcast\Training\MLB0723_ThinCirrus\2012_0723_1725__SATCASTv2.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816350" y="0"/>
                <a:ext cx="40386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 name="TextBox 33"/>
              <p:cNvSpPr txBox="1">
                <a:spLocks noChangeArrowheads="1"/>
              </p:cNvSpPr>
              <p:nvPr/>
            </p:nvSpPr>
            <p:spPr bwMode="auto">
              <a:xfrm>
                <a:off x="6629400" y="0"/>
                <a:ext cx="13779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dirty="0">
                    <a:solidFill>
                      <a:schemeClr val="bg1"/>
                    </a:solidFill>
                  </a:rPr>
                  <a:t>1725 UTC</a:t>
                </a:r>
              </a:p>
            </p:txBody>
          </p:sp>
        </p:grpSp>
        <p:sp>
          <p:nvSpPr>
            <p:cNvPr id="136" name="Down Arrow 135"/>
            <p:cNvSpPr/>
            <p:nvPr/>
          </p:nvSpPr>
          <p:spPr>
            <a:xfrm>
              <a:off x="2432797" y="7307580"/>
              <a:ext cx="265735" cy="478283"/>
            </a:xfrm>
            <a:prstGeom prst="down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0" name="TextBox 139"/>
          <p:cNvSpPr txBox="1"/>
          <p:nvPr/>
        </p:nvSpPr>
        <p:spPr>
          <a:xfrm>
            <a:off x="762000" y="6400800"/>
            <a:ext cx="2836033" cy="369332"/>
          </a:xfrm>
          <a:prstGeom prst="rect">
            <a:avLst/>
          </a:prstGeom>
          <a:noFill/>
        </p:spPr>
        <p:txBody>
          <a:bodyPr wrap="none" rtlCol="0">
            <a:spAutoFit/>
          </a:bodyPr>
          <a:lstStyle/>
          <a:p>
            <a:r>
              <a:rPr lang="en-US" dirty="0" smtClean="0">
                <a:solidFill>
                  <a:schemeClr val="bg1"/>
                </a:solidFill>
              </a:rPr>
              <a:t>GOES-R CI overlaid with VIS</a:t>
            </a:r>
            <a:endParaRPr lang="en-US" dirty="0">
              <a:solidFill>
                <a:schemeClr val="bg1"/>
              </a:solidFill>
            </a:endParaRPr>
          </a:p>
        </p:txBody>
      </p:sp>
      <p:grpSp>
        <p:nvGrpSpPr>
          <p:cNvPr id="3073" name="Group 3072"/>
          <p:cNvGrpSpPr/>
          <p:nvPr/>
        </p:nvGrpSpPr>
        <p:grpSpPr>
          <a:xfrm>
            <a:off x="355269" y="1095697"/>
            <a:ext cx="3628900" cy="2743200"/>
            <a:chOff x="355269" y="1095697"/>
            <a:chExt cx="3628900" cy="2743200"/>
          </a:xfrm>
        </p:grpSpPr>
        <p:grpSp>
          <p:nvGrpSpPr>
            <p:cNvPr id="58" name="Group 10"/>
            <p:cNvGrpSpPr>
              <a:grpSpLocks/>
            </p:cNvGrpSpPr>
            <p:nvPr/>
          </p:nvGrpSpPr>
          <p:grpSpPr bwMode="auto">
            <a:xfrm>
              <a:off x="355269" y="1095697"/>
              <a:ext cx="3628900" cy="2743200"/>
              <a:chOff x="-4128448" y="3429000"/>
              <a:chExt cx="3628900" cy="2743200"/>
            </a:xfrm>
          </p:grpSpPr>
          <p:pic>
            <p:nvPicPr>
              <p:cNvPr id="59" name="Picture 3" descr="C:\Users\Anita\Documents\Satcast\Training\MLB0723_ThinCirrus_ScrnSts\KMLB1607.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128448" y="3429000"/>
                <a:ext cx="3498326"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 name="TextBox 7"/>
              <p:cNvSpPr txBox="1">
                <a:spLocks noChangeArrowheads="1"/>
              </p:cNvSpPr>
              <p:nvPr/>
            </p:nvSpPr>
            <p:spPr bwMode="auto">
              <a:xfrm>
                <a:off x="-1949581" y="3429000"/>
                <a:ext cx="145003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dirty="0">
                    <a:solidFill>
                      <a:schemeClr val="bg1"/>
                    </a:solidFill>
                  </a:rPr>
                  <a:t>1607 UTC</a:t>
                </a:r>
              </a:p>
            </p:txBody>
          </p:sp>
        </p:grpSp>
        <p:sp>
          <p:nvSpPr>
            <p:cNvPr id="161" name="Down Arrow 160"/>
            <p:cNvSpPr/>
            <p:nvPr/>
          </p:nvSpPr>
          <p:spPr>
            <a:xfrm>
              <a:off x="2268126" y="1707144"/>
              <a:ext cx="304800" cy="439971"/>
            </a:xfrm>
            <a:prstGeom prst="down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72" name="Group 3071"/>
          <p:cNvGrpSpPr/>
          <p:nvPr/>
        </p:nvGrpSpPr>
        <p:grpSpPr>
          <a:xfrm>
            <a:off x="355269" y="1066800"/>
            <a:ext cx="3733800" cy="2743200"/>
            <a:chOff x="355269" y="1066800"/>
            <a:chExt cx="3733800" cy="2743200"/>
          </a:xfrm>
        </p:grpSpPr>
        <p:grpSp>
          <p:nvGrpSpPr>
            <p:cNvPr id="79" name="Group 36"/>
            <p:cNvGrpSpPr>
              <a:grpSpLocks/>
            </p:cNvGrpSpPr>
            <p:nvPr/>
          </p:nvGrpSpPr>
          <p:grpSpPr bwMode="auto">
            <a:xfrm>
              <a:off x="355269" y="1066800"/>
              <a:ext cx="3733800" cy="2743200"/>
              <a:chOff x="3581400" y="533400"/>
              <a:chExt cx="3733800" cy="2743199"/>
            </a:xfrm>
          </p:grpSpPr>
          <p:pic>
            <p:nvPicPr>
              <p:cNvPr id="80" name="Picture 10" descr="C:\Users\Anita\Documents\Satcast\Training\MLB0723_ThinCirrus_ScrnSts\KMLB1633.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581400" y="533400"/>
                <a:ext cx="3505199" cy="2743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 name="TextBox 35"/>
              <p:cNvSpPr txBox="1">
                <a:spLocks noChangeArrowheads="1"/>
              </p:cNvSpPr>
              <p:nvPr/>
            </p:nvSpPr>
            <p:spPr bwMode="auto">
              <a:xfrm>
                <a:off x="5867400" y="533400"/>
                <a:ext cx="1447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dirty="0">
                    <a:solidFill>
                      <a:schemeClr val="bg1"/>
                    </a:solidFill>
                  </a:rPr>
                  <a:t>1633 UTC</a:t>
                </a:r>
              </a:p>
            </p:txBody>
          </p:sp>
        </p:grpSp>
        <p:sp>
          <p:nvSpPr>
            <p:cNvPr id="162" name="Down Arrow 161"/>
            <p:cNvSpPr/>
            <p:nvPr/>
          </p:nvSpPr>
          <p:spPr>
            <a:xfrm>
              <a:off x="2280397" y="1565252"/>
              <a:ext cx="304800" cy="439971"/>
            </a:xfrm>
            <a:prstGeom prst="down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9" name="Group 158"/>
          <p:cNvGrpSpPr/>
          <p:nvPr/>
        </p:nvGrpSpPr>
        <p:grpSpPr>
          <a:xfrm>
            <a:off x="355865" y="1066800"/>
            <a:ext cx="3733800" cy="2743200"/>
            <a:chOff x="355865" y="1066800"/>
            <a:chExt cx="3733800" cy="2743200"/>
          </a:xfrm>
        </p:grpSpPr>
        <p:grpSp>
          <p:nvGrpSpPr>
            <p:cNvPr id="97" name="Group 53"/>
            <p:cNvGrpSpPr>
              <a:grpSpLocks/>
            </p:cNvGrpSpPr>
            <p:nvPr/>
          </p:nvGrpSpPr>
          <p:grpSpPr bwMode="auto">
            <a:xfrm>
              <a:off x="355865" y="1066800"/>
              <a:ext cx="3733800" cy="2743200"/>
              <a:chOff x="2895600" y="0"/>
              <a:chExt cx="3733800" cy="2743201"/>
            </a:xfrm>
          </p:grpSpPr>
          <p:pic>
            <p:nvPicPr>
              <p:cNvPr id="98" name="Picture 16" descr="C:\Users\Anita\Documents\Satcast\Training\MLB0723_ThinCirrus_ScrnSts\KMLB1656.pn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895600" y="1"/>
                <a:ext cx="3505199"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 name="TextBox 52"/>
              <p:cNvSpPr txBox="1">
                <a:spLocks noChangeArrowheads="1"/>
              </p:cNvSpPr>
              <p:nvPr/>
            </p:nvSpPr>
            <p:spPr bwMode="auto">
              <a:xfrm>
                <a:off x="5181600" y="0"/>
                <a:ext cx="1447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dirty="0">
                    <a:solidFill>
                      <a:schemeClr val="bg1"/>
                    </a:solidFill>
                  </a:rPr>
                  <a:t>1656 UTC</a:t>
                </a:r>
              </a:p>
            </p:txBody>
          </p:sp>
        </p:grpSp>
        <p:sp>
          <p:nvSpPr>
            <p:cNvPr id="163" name="Down Arrow 162"/>
            <p:cNvSpPr/>
            <p:nvPr/>
          </p:nvSpPr>
          <p:spPr>
            <a:xfrm>
              <a:off x="2286000" y="1543859"/>
              <a:ext cx="304800" cy="439971"/>
            </a:xfrm>
            <a:prstGeom prst="down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7" name="Group 156"/>
          <p:cNvGrpSpPr/>
          <p:nvPr/>
        </p:nvGrpSpPr>
        <p:grpSpPr>
          <a:xfrm>
            <a:off x="355865" y="1066800"/>
            <a:ext cx="3657600" cy="2743200"/>
            <a:chOff x="355865" y="1066800"/>
            <a:chExt cx="3657600" cy="2743200"/>
          </a:xfrm>
        </p:grpSpPr>
        <p:grpSp>
          <p:nvGrpSpPr>
            <p:cNvPr id="112" name="Group 74"/>
            <p:cNvGrpSpPr>
              <a:grpSpLocks/>
            </p:cNvGrpSpPr>
            <p:nvPr/>
          </p:nvGrpSpPr>
          <p:grpSpPr bwMode="auto">
            <a:xfrm>
              <a:off x="355865" y="1066800"/>
              <a:ext cx="3657600" cy="2743200"/>
              <a:chOff x="3124200" y="0"/>
              <a:chExt cx="3657600" cy="2743201"/>
            </a:xfrm>
          </p:grpSpPr>
          <p:pic>
            <p:nvPicPr>
              <p:cNvPr id="113" name="Picture 23" descr="C:\Users\Anita\Documents\Satcast\Training\MLB0723_ThinCirrus_ScrnSts\KMLB1725.p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124200" y="1"/>
                <a:ext cx="35052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 name="TextBox 73"/>
              <p:cNvSpPr txBox="1">
                <a:spLocks noChangeArrowheads="1"/>
              </p:cNvSpPr>
              <p:nvPr/>
            </p:nvSpPr>
            <p:spPr bwMode="auto">
              <a:xfrm>
                <a:off x="5410200" y="0"/>
                <a:ext cx="1371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dirty="0" smtClean="0">
                    <a:solidFill>
                      <a:schemeClr val="bg1"/>
                    </a:solidFill>
                  </a:rPr>
                  <a:t>1725 </a:t>
                </a:r>
                <a:r>
                  <a:rPr lang="en-US" dirty="0">
                    <a:solidFill>
                      <a:schemeClr val="bg1"/>
                    </a:solidFill>
                  </a:rPr>
                  <a:t>UTC</a:t>
                </a:r>
              </a:p>
            </p:txBody>
          </p:sp>
        </p:grpSp>
        <p:sp>
          <p:nvSpPr>
            <p:cNvPr id="135" name="Down Arrow 134"/>
            <p:cNvSpPr/>
            <p:nvPr/>
          </p:nvSpPr>
          <p:spPr>
            <a:xfrm>
              <a:off x="2320703" y="1510864"/>
              <a:ext cx="304800" cy="439971"/>
            </a:xfrm>
            <a:prstGeom prst="down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9" name="TextBox 138"/>
          <p:cNvSpPr txBox="1"/>
          <p:nvPr/>
        </p:nvSpPr>
        <p:spPr>
          <a:xfrm>
            <a:off x="685800" y="3429000"/>
            <a:ext cx="747705" cy="369332"/>
          </a:xfrm>
          <a:prstGeom prst="rect">
            <a:avLst/>
          </a:prstGeom>
          <a:noFill/>
        </p:spPr>
        <p:txBody>
          <a:bodyPr wrap="none" rtlCol="0">
            <a:spAutoFit/>
          </a:bodyPr>
          <a:lstStyle/>
          <a:p>
            <a:r>
              <a:rPr lang="en-US" dirty="0" smtClean="0">
                <a:solidFill>
                  <a:schemeClr val="bg1"/>
                </a:solidFill>
              </a:rPr>
              <a:t>Radar</a:t>
            </a:r>
            <a:endParaRPr lang="en-US" dirty="0">
              <a:solidFill>
                <a:schemeClr val="bg1"/>
              </a:solidFill>
            </a:endParaRPr>
          </a:p>
        </p:txBody>
      </p:sp>
      <p:sp>
        <p:nvSpPr>
          <p:cNvPr id="70" name="TextBox 69"/>
          <p:cNvSpPr txBox="1"/>
          <p:nvPr/>
        </p:nvSpPr>
        <p:spPr>
          <a:xfrm>
            <a:off x="7924800" y="5890736"/>
            <a:ext cx="1150883" cy="738664"/>
          </a:xfrm>
          <a:prstGeom prst="rect">
            <a:avLst/>
          </a:prstGeom>
          <a:noFill/>
        </p:spPr>
        <p:txBody>
          <a:bodyPr wrap="square" rtlCol="0">
            <a:spAutoFit/>
          </a:bodyPr>
          <a:lstStyle/>
          <a:p>
            <a:pPr algn="ctr"/>
            <a:r>
              <a:rPr lang="en-US" sz="1400" dirty="0" smtClean="0"/>
              <a:t>Case study provided by NWS-MLB</a:t>
            </a:r>
            <a:endParaRPr lang="en-US" sz="1400" dirty="0"/>
          </a:p>
        </p:txBody>
      </p:sp>
    </p:spTree>
    <p:custDataLst>
      <p:tags r:id="rId1"/>
    </p:custDataLst>
    <p:extLst>
      <p:ext uri="{BB962C8B-B14F-4D97-AF65-F5344CB8AC3E}">
        <p14:creationId xmlns:p14="http://schemas.microsoft.com/office/powerpoint/2010/main" val="28734683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500" fill="hold"/>
                                        <p:tgtEl>
                                          <p:spTgt spid="3">
                                            <p:txEl>
                                              <p:pRg st="0" end="0"/>
                                            </p:txEl>
                                          </p:spTgt>
                                        </p:tgtEl>
                                        <p:attrNameLst>
                                          <p:attrName>style.color</p:attrName>
                                        </p:attrNameLst>
                                      </p:cBhvr>
                                      <p:to>
                                        <a:srgbClr val="000000"/>
                                      </p:to>
                                    </p:animClr>
                                  </p:childTnLst>
                                </p:cTn>
                              </p:par>
                            </p:childTnLst>
                          </p:cTn>
                        </p:par>
                      </p:childTnLst>
                    </p:cTn>
                  </p:par>
                  <p:par>
                    <p:cTn id="7" fill="hold">
                      <p:stCondLst>
                        <p:cond delay="indefinite"/>
                      </p:stCondLst>
                      <p:childTnLst>
                        <p:par>
                          <p:cTn id="8" fill="hold">
                            <p:stCondLst>
                              <p:cond delay="0"/>
                            </p:stCondLst>
                            <p:childTnLst>
                              <p:par>
                                <p:cTn id="9" presetID="3" presetClass="emph" presetSubtype="2" fill="hold" nodeType="clickEffect">
                                  <p:stCondLst>
                                    <p:cond delay="0"/>
                                  </p:stCondLst>
                                  <p:childTnLst>
                                    <p:animClr clrSpc="rgb" dir="cw">
                                      <p:cBhvr override="childStyle">
                                        <p:cTn id="10" dur="500" fill="hold"/>
                                        <p:tgtEl>
                                          <p:spTgt spid="3">
                                            <p:txEl>
                                              <p:pRg st="1" end="1"/>
                                            </p:txEl>
                                          </p:spTgt>
                                        </p:tgtEl>
                                        <p:attrNameLst>
                                          <p:attrName>style.color</p:attrName>
                                        </p:attrNameLst>
                                      </p:cBhvr>
                                      <p:to>
                                        <a:srgbClr val="000000"/>
                                      </p:to>
                                    </p:animClr>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072"/>
                                        </p:tgtEl>
                                        <p:attrNameLst>
                                          <p:attrName>style.visibility</p:attrName>
                                        </p:attrNameLst>
                                      </p:cBhvr>
                                      <p:to>
                                        <p:strVal val="visible"/>
                                      </p:to>
                                    </p:set>
                                    <p:animEffect transition="in" filter="fade">
                                      <p:cBhvr>
                                        <p:cTn id="15" dur="500"/>
                                        <p:tgtEl>
                                          <p:spTgt spid="3072"/>
                                        </p:tgtEl>
                                      </p:cBhvr>
                                    </p:animEffect>
                                  </p:childTnLst>
                                </p:cTn>
                              </p:par>
                              <p:par>
                                <p:cTn id="16" presetID="10" presetClass="entr" presetSubtype="0" fill="hold" nodeType="withEffect">
                                  <p:stCondLst>
                                    <p:cond delay="0"/>
                                  </p:stCondLst>
                                  <p:childTnLst>
                                    <p:set>
                                      <p:cBhvr>
                                        <p:cTn id="17" dur="1" fill="hold">
                                          <p:stCondLst>
                                            <p:cond delay="0"/>
                                          </p:stCondLst>
                                        </p:cTn>
                                        <p:tgtEl>
                                          <p:spTgt spid="152"/>
                                        </p:tgtEl>
                                        <p:attrNameLst>
                                          <p:attrName>style.visibility</p:attrName>
                                        </p:attrNameLst>
                                      </p:cBhvr>
                                      <p:to>
                                        <p:strVal val="visible"/>
                                      </p:to>
                                    </p:set>
                                    <p:animEffect transition="in" filter="fade">
                                      <p:cBhvr>
                                        <p:cTn id="18" dur="500"/>
                                        <p:tgtEl>
                                          <p:spTgt spid="152"/>
                                        </p:tgtEl>
                                      </p:cBhvr>
                                    </p:animEffect>
                                  </p:childTnLst>
                                </p:cTn>
                              </p:par>
                              <p:par>
                                <p:cTn id="19" presetID="10" presetClass="entr" presetSubtype="0" fill="hold" nodeType="withEffect">
                                  <p:stCondLst>
                                    <p:cond delay="0"/>
                                  </p:stCondLst>
                                  <p:childTnLst>
                                    <p:set>
                                      <p:cBhvr>
                                        <p:cTn id="20" dur="1" fill="hold">
                                          <p:stCondLst>
                                            <p:cond delay="0"/>
                                          </p:stCondLst>
                                        </p:cTn>
                                        <p:tgtEl>
                                          <p:spTgt spid="145"/>
                                        </p:tgtEl>
                                        <p:attrNameLst>
                                          <p:attrName>style.visibility</p:attrName>
                                        </p:attrNameLst>
                                      </p:cBhvr>
                                      <p:to>
                                        <p:strVal val="visible"/>
                                      </p:to>
                                    </p:set>
                                    <p:animEffect transition="in" filter="fade">
                                      <p:cBhvr>
                                        <p:cTn id="21" dur="500"/>
                                        <p:tgtEl>
                                          <p:spTgt spid="145"/>
                                        </p:tgtEl>
                                      </p:cBhvr>
                                    </p:animEffect>
                                  </p:childTnLst>
                                </p:cTn>
                              </p:par>
                              <p:par>
                                <p:cTn id="22" presetID="3" presetClass="emph" presetSubtype="2" fill="hold" grpId="0" nodeType="withEffect">
                                  <p:stCondLst>
                                    <p:cond delay="0"/>
                                  </p:stCondLst>
                                  <p:childTnLst>
                                    <p:animClr clrSpc="rgb" dir="cw">
                                      <p:cBhvr override="childStyle">
                                        <p:cTn id="23" dur="500" fill="hold"/>
                                        <p:tgtEl>
                                          <p:spTgt spid="3">
                                            <p:txEl>
                                              <p:pRg st="2" end="2"/>
                                            </p:txEl>
                                          </p:spTgt>
                                        </p:tgtEl>
                                        <p:attrNameLst>
                                          <p:attrName>style.color</p:attrName>
                                        </p:attrNameLst>
                                      </p:cBhvr>
                                      <p:to>
                                        <a:srgbClr val="000000"/>
                                      </p:to>
                                    </p:animClr>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59"/>
                                        </p:tgtEl>
                                        <p:attrNameLst>
                                          <p:attrName>style.visibility</p:attrName>
                                        </p:attrNameLst>
                                      </p:cBhvr>
                                      <p:to>
                                        <p:strVal val="visible"/>
                                      </p:to>
                                    </p:set>
                                    <p:animEffect transition="in" filter="fade">
                                      <p:cBhvr>
                                        <p:cTn id="28" dur="500"/>
                                        <p:tgtEl>
                                          <p:spTgt spid="159"/>
                                        </p:tgtEl>
                                      </p:cBhvr>
                                    </p:animEffect>
                                  </p:childTnLst>
                                </p:cTn>
                              </p:par>
                              <p:par>
                                <p:cTn id="29" presetID="10" presetClass="entr" presetSubtype="0" fill="hold" nodeType="withEffect">
                                  <p:stCondLst>
                                    <p:cond delay="0"/>
                                  </p:stCondLst>
                                  <p:childTnLst>
                                    <p:set>
                                      <p:cBhvr>
                                        <p:cTn id="30" dur="1" fill="hold">
                                          <p:stCondLst>
                                            <p:cond delay="0"/>
                                          </p:stCondLst>
                                        </p:cTn>
                                        <p:tgtEl>
                                          <p:spTgt spid="153"/>
                                        </p:tgtEl>
                                        <p:attrNameLst>
                                          <p:attrName>style.visibility</p:attrName>
                                        </p:attrNameLst>
                                      </p:cBhvr>
                                      <p:to>
                                        <p:strVal val="visible"/>
                                      </p:to>
                                    </p:set>
                                    <p:animEffect transition="in" filter="fade">
                                      <p:cBhvr>
                                        <p:cTn id="31" dur="500"/>
                                        <p:tgtEl>
                                          <p:spTgt spid="153"/>
                                        </p:tgtEl>
                                      </p:cBhvr>
                                    </p:animEffect>
                                  </p:childTnLst>
                                </p:cTn>
                              </p:par>
                              <p:par>
                                <p:cTn id="32" presetID="10" presetClass="entr" presetSubtype="0" fill="hold" nodeType="withEffect">
                                  <p:stCondLst>
                                    <p:cond delay="0"/>
                                  </p:stCondLst>
                                  <p:childTnLst>
                                    <p:set>
                                      <p:cBhvr>
                                        <p:cTn id="33" dur="1" fill="hold">
                                          <p:stCondLst>
                                            <p:cond delay="0"/>
                                          </p:stCondLst>
                                        </p:cTn>
                                        <p:tgtEl>
                                          <p:spTgt spid="149"/>
                                        </p:tgtEl>
                                        <p:attrNameLst>
                                          <p:attrName>style.visibility</p:attrName>
                                        </p:attrNameLst>
                                      </p:cBhvr>
                                      <p:to>
                                        <p:strVal val="visible"/>
                                      </p:to>
                                    </p:set>
                                    <p:animEffect transition="in" filter="fade">
                                      <p:cBhvr>
                                        <p:cTn id="34" dur="500"/>
                                        <p:tgtEl>
                                          <p:spTgt spid="149"/>
                                        </p:tgtEl>
                                      </p:cBhvr>
                                    </p:animEffect>
                                  </p:childTnLst>
                                </p:cTn>
                              </p:par>
                              <p:par>
                                <p:cTn id="35" presetID="3" presetClass="emph" presetSubtype="2" fill="hold" grpId="0" nodeType="withEffect">
                                  <p:stCondLst>
                                    <p:cond delay="0"/>
                                  </p:stCondLst>
                                  <p:childTnLst>
                                    <p:animClr clrSpc="rgb" dir="cw">
                                      <p:cBhvr override="childStyle">
                                        <p:cTn id="36" dur="500" fill="hold"/>
                                        <p:tgtEl>
                                          <p:spTgt spid="3">
                                            <p:txEl>
                                              <p:pRg st="3" end="3"/>
                                            </p:txEl>
                                          </p:spTgt>
                                        </p:tgtEl>
                                        <p:attrNameLst>
                                          <p:attrName>style.color</p:attrName>
                                        </p:attrNameLst>
                                      </p:cBhvr>
                                      <p:to>
                                        <a:srgbClr val="000000"/>
                                      </p:to>
                                    </p:animClr>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57"/>
                                        </p:tgtEl>
                                        <p:attrNameLst>
                                          <p:attrName>style.visibility</p:attrName>
                                        </p:attrNameLst>
                                      </p:cBhvr>
                                      <p:to>
                                        <p:strVal val="visible"/>
                                      </p:to>
                                    </p:set>
                                    <p:animEffect transition="in" filter="fade">
                                      <p:cBhvr>
                                        <p:cTn id="41" dur="500"/>
                                        <p:tgtEl>
                                          <p:spTgt spid="157"/>
                                        </p:tgtEl>
                                      </p:cBhvr>
                                    </p:animEffect>
                                  </p:childTnLst>
                                </p:cTn>
                              </p:par>
                              <p:par>
                                <p:cTn id="42" presetID="10" presetClass="entr" presetSubtype="0" fill="hold" nodeType="withEffect">
                                  <p:stCondLst>
                                    <p:cond delay="0"/>
                                  </p:stCondLst>
                                  <p:childTnLst>
                                    <p:set>
                                      <p:cBhvr>
                                        <p:cTn id="43" dur="1" fill="hold">
                                          <p:stCondLst>
                                            <p:cond delay="0"/>
                                          </p:stCondLst>
                                        </p:cTn>
                                        <p:tgtEl>
                                          <p:spTgt spid="155"/>
                                        </p:tgtEl>
                                        <p:attrNameLst>
                                          <p:attrName>style.visibility</p:attrName>
                                        </p:attrNameLst>
                                      </p:cBhvr>
                                      <p:to>
                                        <p:strVal val="visible"/>
                                      </p:to>
                                    </p:set>
                                    <p:animEffect transition="in" filter="fade">
                                      <p:cBhvr>
                                        <p:cTn id="44" dur="500"/>
                                        <p:tgtEl>
                                          <p:spTgt spid="155"/>
                                        </p:tgtEl>
                                      </p:cBhvr>
                                    </p:animEffect>
                                  </p:childTnLst>
                                </p:cTn>
                              </p:par>
                              <p:par>
                                <p:cTn id="45" presetID="10" presetClass="entr" presetSubtype="0" fill="hold" nodeType="withEffect">
                                  <p:stCondLst>
                                    <p:cond delay="0"/>
                                  </p:stCondLst>
                                  <p:childTnLst>
                                    <p:set>
                                      <p:cBhvr>
                                        <p:cTn id="46" dur="1" fill="hold">
                                          <p:stCondLst>
                                            <p:cond delay="0"/>
                                          </p:stCondLst>
                                        </p:cTn>
                                        <p:tgtEl>
                                          <p:spTgt spid="150"/>
                                        </p:tgtEl>
                                        <p:attrNameLst>
                                          <p:attrName>style.visibility</p:attrName>
                                        </p:attrNameLst>
                                      </p:cBhvr>
                                      <p:to>
                                        <p:strVal val="visible"/>
                                      </p:to>
                                    </p:set>
                                    <p:animEffect transition="in" filter="fade">
                                      <p:cBhvr>
                                        <p:cTn id="47" dur="500"/>
                                        <p:tgtEl>
                                          <p:spTgt spid="150"/>
                                        </p:tgtEl>
                                      </p:cBhvr>
                                    </p:animEffect>
                                  </p:childTnLst>
                                </p:cTn>
                              </p:par>
                              <p:par>
                                <p:cTn id="48" presetID="3" presetClass="emph" presetSubtype="2" fill="hold" grpId="0" nodeType="withEffect">
                                  <p:stCondLst>
                                    <p:cond delay="0"/>
                                  </p:stCondLst>
                                  <p:childTnLst>
                                    <p:animClr clrSpc="rgb" dir="cw">
                                      <p:cBhvr override="childStyle">
                                        <p:cTn id="49" dur="500" fill="hold"/>
                                        <p:tgtEl>
                                          <p:spTgt spid="3">
                                            <p:txEl>
                                              <p:pRg st="4" end="4"/>
                                            </p:txEl>
                                          </p:spTgt>
                                        </p:tgtEl>
                                        <p:attrNameLst>
                                          <p:attrName>style.color</p:attrName>
                                        </p:attrNameLst>
                                      </p:cBhvr>
                                      <p:to>
                                        <a:srgbClr val="00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REFERENCE_ID" val="a1c2ffde-4218-44f1-bdb1-41d2f95ce9d3"/>
  <p:tag name="TAG_BACKING_FORM_KEY" val="2229462-c:\users\lab\documents\ci_hwt_2016\goes-r ci module with script 0216 draft2.pptx"/>
  <p:tag name="ARTICULATE_PRESENTER_VERSION" val="7"/>
  <p:tag name="ARTICULATE_USED_PAGE_ORIENTATION" val="1"/>
  <p:tag name="ARTICULATE_USED_PAGE_SIZE" val="1"/>
  <p:tag name="ARTICULATE_SLIDE_COUNT" val="20"/>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UDIO_ID" val="260"/>
  <p:tag name="ORIGINAL_AUDIO_FILEPATH" val="C:\Users\lab\Documents\CI_HWT_2016\CI Training Audio\track06.wav"/>
  <p:tag name="ELAPSEDTIME" val="81.182"/>
  <p:tag name="TIMELINE" val="4.70/11.70/21.80/26.10/27.90/34.80/44.00/48.50/68.50"/>
  <p:tag name="ARTICULATE_USED_LAYOUT" val="2"/>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BULLET_10" val="8226"/>
  <p:tag name="BULLET_11" val="8226"/>
  <p:tag name="BULLET_12" val="8226"/>
  <p:tag name="BULLET_13" val="8226"/>
  <p:tag name="BULLET_14" val="8226"/>
  <p:tag name="MARGIN_1" val="0"/>
  <p:tag name="MARGIN_2" val="36"/>
  <p:tag name="MARGIN_3" val="72"/>
  <p:tag name="MARGIN_4" val="108"/>
  <p:tag name="MARGIN_5" val="144"/>
  <p:tag name="FONT_SIZE" val="12"/>
</p:tagLst>
</file>

<file path=ppt/tags/tag12.xml><?xml version="1.0" encoding="utf-8"?>
<p:tagLst xmlns:a="http://schemas.openxmlformats.org/drawingml/2006/main" xmlns:r="http://schemas.openxmlformats.org/officeDocument/2006/relationships" xmlns:p="http://schemas.openxmlformats.org/presentationml/2006/main">
  <p:tag name="AUDIO_ID" val="261"/>
  <p:tag name="ORIGINAL_AUDIO_FILEPATH" val="C:\Users\lab\Documents\CI_HWT_2016\CI Training Audio\track07.wav"/>
  <p:tag name="ELAPSEDTIME" val="21.112"/>
  <p:tag name="TIMELINE" val="6.60/15.00"/>
  <p:tag name="ARTICULATE_USED_LAYOUT" val="2"/>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MARGIN_1" val="0"/>
  <p:tag name="MARGIN_2" val="36"/>
  <p:tag name="MARGIN_3" val="72"/>
  <p:tag name="MARGIN_4" val="108"/>
  <p:tag name="MARGIN_5" val="144"/>
  <p:tag name="FONT_SIZE" val="12"/>
</p:tagLst>
</file>

<file path=ppt/tags/tag14.xml><?xml version="1.0" encoding="utf-8"?>
<p:tagLst xmlns:a="http://schemas.openxmlformats.org/drawingml/2006/main" xmlns:r="http://schemas.openxmlformats.org/officeDocument/2006/relationships" xmlns:p="http://schemas.openxmlformats.org/presentationml/2006/main">
  <p:tag name="AUDIO_ID" val="262"/>
  <p:tag name="ORIGINAL_AUDIO_FILEPATH" val="C:\Users\lab\Documents\CI_HWT_2016\CI Training Audio\track08.wav"/>
  <p:tag name="ELAPSEDTIME" val="35.142"/>
  <p:tag name="TIMELINE" val="11.50/23.90"/>
  <p:tag name="ARTICULATE_USED_LAYOUT" val="2"/>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MARGIN_1" val="0"/>
  <p:tag name="MARGIN_2" val="36"/>
  <p:tag name="MARGIN_3" val="72"/>
  <p:tag name="MARGIN_4" val="108"/>
  <p:tag name="MARGIN_5" val="144"/>
  <p:tag name="FONT_SIZE" val="12"/>
</p:tagLst>
</file>

<file path=ppt/tags/tag16.xml><?xml version="1.0" encoding="utf-8"?>
<p:tagLst xmlns:a="http://schemas.openxmlformats.org/drawingml/2006/main" xmlns:r="http://schemas.openxmlformats.org/officeDocument/2006/relationships" xmlns:p="http://schemas.openxmlformats.org/presentationml/2006/main">
  <p:tag name="AUDIO_ID" val="268"/>
  <p:tag name="TIMELINE" val="5.00/10.00/15.00/20.00/25.00"/>
  <p:tag name="ARTICULATE_USED_LAYOUT" val="2"/>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BULLET_10" val="8226"/>
  <p:tag name="BULLET_11" val="8226"/>
  <p:tag name="MARGIN_1" val="0"/>
  <p:tag name="MARGIN_2" val="36"/>
  <p:tag name="MARGIN_3" val="72"/>
  <p:tag name="MARGIN_4" val="108"/>
  <p:tag name="MARGIN_5" val="144"/>
  <p:tag name="FONT_SIZE" val="10"/>
</p:tagLst>
</file>

<file path=ppt/tags/tag18.xml><?xml version="1.0" encoding="utf-8"?>
<p:tagLst xmlns:a="http://schemas.openxmlformats.org/drawingml/2006/main" xmlns:r="http://schemas.openxmlformats.org/officeDocument/2006/relationships" xmlns:p="http://schemas.openxmlformats.org/presentationml/2006/main">
  <p:tag name="AUDIO_ID" val="263"/>
  <p:tag name="ORIGINAL_AUDIO_FILEPATH" val="C:\Users\lab\Documents\CI_HWT_2016\CI Training Audio\track10.wav"/>
  <p:tag name="ELAPSEDTIME" val="80.612"/>
  <p:tag name="TIMELINE" val="5.70/12.90/17.30/35.00/59.30"/>
  <p:tag name="ARTICULATE_USED_LAYOUT" val="2"/>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MARGIN_1" val="0"/>
  <p:tag name="MARGIN_2" val="36"/>
  <p:tag name="MARGIN_3" val="72"/>
  <p:tag name="MARGIN_4" val="108"/>
  <p:tag name="MARGIN_5" val="144"/>
  <p:tag name="FONT_SIZE" val="12"/>
</p:tagLst>
</file>

<file path=ppt/tags/tag2.xml><?xml version="1.0" encoding="utf-8"?>
<p:tagLst xmlns:a="http://schemas.openxmlformats.org/drawingml/2006/main" xmlns:r="http://schemas.openxmlformats.org/officeDocument/2006/relationships" xmlns:p="http://schemas.openxmlformats.org/presentationml/2006/main">
  <p:tag name="AUDIO_ID" val="256"/>
  <p:tag name="ORIGINAL_AUDIO_FILEPATH" val="C:\Users\lab\Documents\CI_HWT_2016\CI Training Audio\track01.wav"/>
  <p:tag name="ELAPSEDTIME" val="25.702"/>
  <p:tag name="ARTICULATE_USED_LAYOUT" val="1"/>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UDIO_ID" val="264"/>
  <p:tag name="ORIGINAL_AUDIO_FILEPATH" val="C:\Users\lab\Documents\CI_HWT_2016\CI Training Audio\track11.wav"/>
  <p:tag name="ELAPSEDTIME" val="31.072"/>
  <p:tag name="TIMELINE" val="4.10/14.40/22.50"/>
  <p:tag name="ARTICULATE_USED_LAYOUT" val="2"/>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MARGIN_1" val="0"/>
  <p:tag name="MARGIN_2" val="36"/>
  <p:tag name="MARGIN_3" val="72"/>
  <p:tag name="MARGIN_4" val="108"/>
  <p:tag name="MARGIN_5" val="144"/>
  <p:tag name="FONT_SIZE" val="12"/>
</p:tagLst>
</file>

<file path=ppt/tags/tag22.xml><?xml version="1.0" encoding="utf-8"?>
<p:tagLst xmlns:a="http://schemas.openxmlformats.org/drawingml/2006/main" xmlns:r="http://schemas.openxmlformats.org/officeDocument/2006/relationships" xmlns:p="http://schemas.openxmlformats.org/presentationml/2006/main">
  <p:tag name="AUDIO_ID" val="265"/>
  <p:tag name="ORIGINAL_AUDIO_FILEPATH" val="C:\Users\lab\Documents\CI_HWT_2016\CI Training Audio\track12.wav"/>
  <p:tag name="ELAPSEDTIME" val="49.152"/>
  <p:tag name="TIMELINE" val="17.80/32.80"/>
  <p:tag name="ARTICULATE_USED_LAYOUT" val="2"/>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MARGIN_1" val="0"/>
  <p:tag name="MARGIN_2" val="36"/>
  <p:tag name="MARGIN_3" val="72"/>
  <p:tag name="MARGIN_4" val="108"/>
  <p:tag name="MARGIN_5" val="144"/>
  <p:tag name="FONT_SIZE" val="12"/>
</p:tagLst>
</file>

<file path=ppt/tags/tag24.xml><?xml version="1.0" encoding="utf-8"?>
<p:tagLst xmlns:a="http://schemas.openxmlformats.org/drawingml/2006/main" xmlns:r="http://schemas.openxmlformats.org/officeDocument/2006/relationships" xmlns:p="http://schemas.openxmlformats.org/presentationml/2006/main">
  <p:tag name="AUDIO_ID" val="271"/>
  <p:tag name="ORIGINAL_AUDIO_FILEPATH" val="C:\Users\lab\Documents\CI_HWT_2016\CI Training Audio\track13.wav"/>
  <p:tag name="ELAPSEDTIME" val="59.392"/>
  <p:tag name="TIMELINE" val="0.50/16.60/39.80/45.80/50.80"/>
  <p:tag name="ARTICULATE_USED_LAYOUT" val="2"/>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MARGIN_1" val="0"/>
  <p:tag name="MARGIN_2" val="36"/>
  <p:tag name="MARGIN_3" val="72"/>
  <p:tag name="MARGIN_4" val="108"/>
  <p:tag name="MARGIN_5" val="144"/>
  <p:tag name="FONT_SIZE" val="12"/>
</p:tagLst>
</file>

<file path=ppt/tags/tag26.xml><?xml version="1.0" encoding="utf-8"?>
<p:tagLst xmlns:a="http://schemas.openxmlformats.org/drawingml/2006/main" xmlns:r="http://schemas.openxmlformats.org/officeDocument/2006/relationships" xmlns:p="http://schemas.openxmlformats.org/presentationml/2006/main">
  <p:tag name="AUDIO_ID" val="273"/>
  <p:tag name="ORIGINAL_AUDIO_FILEPATH" val="C:\Users\lab\Documents\CI_HWT_2016\CI Training Audio\track14.wav"/>
  <p:tag name="ELAPSEDTIME" val="31.022"/>
  <p:tag name="TIMELINE" val="18.20"/>
  <p:tag name="ARTICULATE_USED_LAYOUT" val="2"/>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DUPLICATEID" val="9ab2dd544b064fd09d4016842ba18e06"/>
</p:tagLst>
</file>

<file path=ppt/tags/tag28.xml><?xml version="1.0" encoding="utf-8"?>
<p:tagLst xmlns:a="http://schemas.openxmlformats.org/drawingml/2006/main" xmlns:r="http://schemas.openxmlformats.org/officeDocument/2006/relationships" xmlns:p="http://schemas.openxmlformats.org/presentationml/2006/main">
  <p:tag name="DUPLICATEID" val="42ee210483754308ad01e47792721436"/>
</p:tagLst>
</file>

<file path=ppt/tags/tag29.xml><?xml version="1.0" encoding="utf-8"?>
<p:tagLst xmlns:a="http://schemas.openxmlformats.org/drawingml/2006/main" xmlns:r="http://schemas.openxmlformats.org/officeDocument/2006/relationships" xmlns:p="http://schemas.openxmlformats.org/presentationml/2006/main">
  <p:tag name="DUPLICATEID" val="e8aed15be33c4e329b5283e4b2dc8f42"/>
</p:tagLst>
</file>

<file path=ppt/tags/tag3.xml><?xml version="1.0" encoding="utf-8"?>
<p:tagLst xmlns:a="http://schemas.openxmlformats.org/drawingml/2006/main" xmlns:r="http://schemas.openxmlformats.org/officeDocument/2006/relationships" xmlns:p="http://schemas.openxmlformats.org/presentationml/2006/main">
  <p:tag name="AUDIO_ID" val="270"/>
  <p:tag name="ORIGINAL_AUDIO_FILEPATH" val="C:\Users\lab\Documents\CI_HWT_2016\CI Training Audio\track02.wav"/>
  <p:tag name="ELAPSEDTIME" val="15.572"/>
  <p:tag name="ARTICULATE_USED_LAYOUT" val="2"/>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DUPLICATEID" val="1358cf9568eb43b78d43948cbd69e90f"/>
</p:tagLst>
</file>

<file path=ppt/tags/tag31.xml><?xml version="1.0" encoding="utf-8"?>
<p:tagLst xmlns:a="http://schemas.openxmlformats.org/drawingml/2006/main" xmlns:r="http://schemas.openxmlformats.org/officeDocument/2006/relationships" xmlns:p="http://schemas.openxmlformats.org/presentationml/2006/main">
  <p:tag name="DUPLICATEID" val="835e3517d4874ec1bf266bca2e44b63f"/>
</p:tagLst>
</file>

<file path=ppt/tags/tag32.xml><?xml version="1.0" encoding="utf-8"?>
<p:tagLst xmlns:a="http://schemas.openxmlformats.org/drawingml/2006/main" xmlns:r="http://schemas.openxmlformats.org/officeDocument/2006/relationships" xmlns:p="http://schemas.openxmlformats.org/presentationml/2006/main">
  <p:tag name="DUPLICATEID" val="8e9526795d0d489ebcb50cfd5e5e624d"/>
</p:tagLst>
</file>

<file path=ppt/tags/tag33.xml><?xml version="1.0" encoding="utf-8"?>
<p:tagLst xmlns:a="http://schemas.openxmlformats.org/drawingml/2006/main" xmlns:r="http://schemas.openxmlformats.org/officeDocument/2006/relationships" xmlns:p="http://schemas.openxmlformats.org/presentationml/2006/main">
  <p:tag name="DUPLICATEID" val="e722f2cb4f264d73856c3916af242a36"/>
</p:tagLst>
</file>

<file path=ppt/tags/tag34.xml><?xml version="1.0" encoding="utf-8"?>
<p:tagLst xmlns:a="http://schemas.openxmlformats.org/drawingml/2006/main" xmlns:r="http://schemas.openxmlformats.org/officeDocument/2006/relationships" xmlns:p="http://schemas.openxmlformats.org/presentationml/2006/main">
  <p:tag name="DUPLICATEID" val="526d8f320a7d492ca13f21515fdcbd59"/>
</p:tagLst>
</file>

<file path=ppt/tags/tag35.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MARGIN_1" val="0"/>
  <p:tag name="MARGIN_2" val="36"/>
  <p:tag name="MARGIN_3" val="72"/>
  <p:tag name="MARGIN_4" val="108"/>
  <p:tag name="MARGIN_5" val="144"/>
  <p:tag name="FONT_SIZE" val="12"/>
</p:tagLst>
</file>

<file path=ppt/tags/tag36.xml><?xml version="1.0" encoding="utf-8"?>
<p:tagLst xmlns:a="http://schemas.openxmlformats.org/drawingml/2006/main" xmlns:r="http://schemas.openxmlformats.org/officeDocument/2006/relationships" xmlns:p="http://schemas.openxmlformats.org/presentationml/2006/main">
  <p:tag name="AUDIO_ID" val="275"/>
  <p:tag name="ORIGINAL_AUDIO_FILEPATH" val="C:\Users\lab\Documents\CI_HWT_2016\CI Training Audio\track16.wav"/>
  <p:tag name="ELAPSEDTIME" val="34.112"/>
  <p:tag name="ARTICULATE_USED_LAYOUT" val="2"/>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38.xml><?xml version="1.0" encoding="utf-8"?>
<p:tagLst xmlns:a="http://schemas.openxmlformats.org/drawingml/2006/main" xmlns:r="http://schemas.openxmlformats.org/officeDocument/2006/relationships" xmlns:p="http://schemas.openxmlformats.org/presentationml/2006/main">
  <p:tag name="AUDIO_ID" val="276"/>
  <p:tag name="ORIGINAL_AUDIO_FILEPATH" val="C:\Users\lab\Documents\CI_HWT_2016\CI Training Audio\track17.wav"/>
  <p:tag name="ELAPSEDTIME" val="17.092"/>
  <p:tag name="ARTICULATE_USED_LAYOUT" val="2"/>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4.xml><?xml version="1.0" encoding="utf-8"?>
<p:tagLst xmlns:a="http://schemas.openxmlformats.org/drawingml/2006/main" xmlns:r="http://schemas.openxmlformats.org/officeDocument/2006/relationships" xmlns:p="http://schemas.openxmlformats.org/presentationml/2006/main">
  <p:tag name="AUDIO_ID" val="257"/>
  <p:tag name="ORIGINAL_AUDIO_FILEPATH" val="C:\Users\lab\Documents\CI_HWT_2016\CI Training Audio\track03.wav"/>
  <p:tag name="ELAPSEDTIME" val="28.222"/>
  <p:tag name="TIMELINE" val="0.80/10.90/18.00"/>
  <p:tag name="ARTICULATE_USED_LAYOUT" val="2"/>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UDIO_ID" val="278"/>
  <p:tag name="ORIGINAL_AUDIO_FILEPATH" val="C:\Users\lab\Documents\CI_HWT_2016\CI Training Audio\newslide18_ed.wav"/>
  <p:tag name="ELAPSEDTIME" val="102.182"/>
  <p:tag name="TIMELINE" val="48.2"/>
  <p:tag name="ARTICULATE_USED_LAYOUT" val="2"/>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MARGIN_1" val="0"/>
  <p:tag name="MARGIN_2" val="36"/>
  <p:tag name="MARGIN_3" val="72"/>
  <p:tag name="MARGIN_4" val="108"/>
  <p:tag name="MARGIN_5" val="144"/>
  <p:tag name="FONT_SIZE" val="12"/>
</p:tagLst>
</file>

<file path=ppt/tags/tag42.xml><?xml version="1.0" encoding="utf-8"?>
<p:tagLst xmlns:a="http://schemas.openxmlformats.org/drawingml/2006/main" xmlns:r="http://schemas.openxmlformats.org/officeDocument/2006/relationships" xmlns:p="http://schemas.openxmlformats.org/presentationml/2006/main">
  <p:tag name="AUDIO_ID" val="279"/>
  <p:tag name="ORIGINAL_AUDIO_FILEPATH" val="C:\Users\lab\Documents\CI_HWT_2016\CI Training Audio\newslide19_ed.wav"/>
  <p:tag name="ELAPSEDTIME" val="44.412"/>
  <p:tag name="TIMELINE" val="15.8/24.2"/>
  <p:tag name="ARTICULATE_USED_LAYOUT" val="2"/>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44.xml><?xml version="1.0" encoding="utf-8"?>
<p:tagLst xmlns:a="http://schemas.openxmlformats.org/drawingml/2006/main" xmlns:r="http://schemas.openxmlformats.org/officeDocument/2006/relationships" xmlns:p="http://schemas.openxmlformats.org/presentationml/2006/main">
  <p:tag name="AUDIO_ID" val="269"/>
  <p:tag name="ORIGINAL_AUDIO_FILEPATH" val="C:\Users\lab\Documents\CI_HWT_2016\CI Training Audio\track18.wav"/>
  <p:tag name="ELAPSEDTIME" val="37.382"/>
  <p:tag name="ARTICULATE_USED_LAYOUT" val="2"/>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MARGIN_1" val="0"/>
  <p:tag name="MARGIN_2" val="36"/>
  <p:tag name="MARGIN_3" val="72"/>
  <p:tag name="MARGIN_4" val="108"/>
  <p:tag name="MARGIN_5" val="144"/>
  <p:tag name="FONT_SIZE" val="12"/>
</p:tagLst>
</file>

<file path=ppt/tags/tag46.xml><?xml version="1.0" encoding="utf-8"?>
<p:tagLst xmlns:a="http://schemas.openxmlformats.org/drawingml/2006/main" xmlns:r="http://schemas.openxmlformats.org/officeDocument/2006/relationships" xmlns:p="http://schemas.openxmlformats.org/presentationml/2006/main">
  <p:tag name="AUDIO_ID" val="267"/>
  <p:tag name="ORIGINAL_AUDIO_FILEPATH" val="C:\Users\lab\Documents\CI_HWT_2016\CI Training Audio\track19.wav"/>
  <p:tag name="ELAPSEDTIME" val="3.782"/>
  <p:tag name="ARTICULATE_USED_LAYOUT" val="2"/>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5.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MARGIN_1" val="0"/>
  <p:tag name="MARGIN_2" val="36"/>
  <p:tag name="MARGIN_3" val="72"/>
  <p:tag name="MARGIN_4" val="108"/>
  <p:tag name="MARGIN_5" val="144"/>
  <p:tag name="FONT_SIZE" val="12"/>
</p:tagLst>
</file>

<file path=ppt/tags/tag6.xml><?xml version="1.0" encoding="utf-8"?>
<p:tagLst xmlns:a="http://schemas.openxmlformats.org/drawingml/2006/main" xmlns:r="http://schemas.openxmlformats.org/officeDocument/2006/relationships" xmlns:p="http://schemas.openxmlformats.org/presentationml/2006/main">
  <p:tag name="AUDIO_ID" val="258"/>
  <p:tag name="ORIGINAL_AUDIO_FILEPATH" val="C:\Users\lab\Documents\CI_HWT_2016\CI Training Audio\track04.wav"/>
  <p:tag name="ELAPSEDTIME" val="58.832"/>
  <p:tag name="TIMELINE" val="0.80/4.20/7.20/12.60/42.60"/>
  <p:tag name="ARTICULATE_USED_LAYOUT" val="2"/>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MARGIN_1" val="0"/>
  <p:tag name="MARGIN_2" val="36"/>
  <p:tag name="MARGIN_3" val="72"/>
  <p:tag name="MARGIN_4" val="108"/>
  <p:tag name="MARGIN_5" val="144"/>
  <p:tag name="FONT_SIZE" val="12"/>
</p:tagLst>
</file>

<file path=ppt/tags/tag8.xml><?xml version="1.0" encoding="utf-8"?>
<p:tagLst xmlns:a="http://schemas.openxmlformats.org/drawingml/2006/main" xmlns:r="http://schemas.openxmlformats.org/officeDocument/2006/relationships" xmlns:p="http://schemas.openxmlformats.org/presentationml/2006/main">
  <p:tag name="AUDIO_ID" val="259"/>
  <p:tag name="ORIGINAL_AUDIO_FILEPATH" val="C:\Users\lab\Documents\CI_HWT_2016\CI Training Audio\track05.wav"/>
  <p:tag name="ELAPSEDTIME" val="79.262"/>
  <p:tag name="TIMELINE" val="23.10/53.40/72.40"/>
  <p:tag name="ARTICULATE_USED_LAYOUT" val="2"/>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MARGIN_1" val="0"/>
  <p:tag name="MARGIN_2" val="36"/>
  <p:tag name="MARGIN_3" val="72"/>
  <p:tag name="MARGIN_4" val="108"/>
  <p:tag name="MARGIN_5" val="144"/>
  <p:tag name="FONT_SIZE" val="12"/>
</p:tagLst>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edian">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Median</Template>
  <TotalTime>56137</TotalTime>
  <Words>4113</Words>
  <Application>Microsoft Office PowerPoint</Application>
  <PresentationFormat>On-screen Show (4:3)</PresentationFormat>
  <Paragraphs>292</Paragraphs>
  <Slides>20</Slides>
  <Notes>20</Notes>
  <HiddenSlides>1</HiddenSlides>
  <MMClips>0</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Median</vt:lpstr>
      <vt:lpstr>UAH GOES-R CI</vt:lpstr>
      <vt:lpstr>Summary of Contents</vt:lpstr>
      <vt:lpstr>Introduction</vt:lpstr>
      <vt:lpstr>GOES-R CI Product Background</vt:lpstr>
      <vt:lpstr>GOES-R CI Application Example</vt:lpstr>
      <vt:lpstr>GOES-R CI Product Details</vt:lpstr>
      <vt:lpstr>Snow Contamination</vt:lpstr>
      <vt:lpstr>Cirrus Contamination</vt:lpstr>
      <vt:lpstr>Cirrus Contamination and Cloud Typing</vt:lpstr>
      <vt:lpstr>Weaknesses</vt:lpstr>
      <vt:lpstr>Strengths</vt:lpstr>
      <vt:lpstr>Application Example</vt:lpstr>
      <vt:lpstr>Updates </vt:lpstr>
      <vt:lpstr>Improvement in Nighttime Detection</vt:lpstr>
      <vt:lpstr>Detection under thin cirrus</vt:lpstr>
      <vt:lpstr>Detection under thin cirrus</vt:lpstr>
      <vt:lpstr>Severe CI Product</vt:lpstr>
      <vt:lpstr>Severe CI Example - 2018 April 3</vt:lpstr>
      <vt:lpstr>Acknowledgments and Notes</vt:lpstr>
      <vt:lpstr>Thank You!</vt:lpstr>
    </vt:vector>
  </TitlesOfParts>
  <Company>NSSTC-UAH</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LeRoy</dc:creator>
  <cp:lastModifiedBy>Jewett</cp:lastModifiedBy>
  <cp:revision>182</cp:revision>
  <cp:lastPrinted>2016-03-23T20:14:05Z</cp:lastPrinted>
  <dcterms:created xsi:type="dcterms:W3CDTF">2013-03-14T18:48:56Z</dcterms:created>
  <dcterms:modified xsi:type="dcterms:W3CDTF">2018-04-10T18:37:46Z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Path">
    <vt:lpwstr>GOES-R CI module with script 0216 DRAFT2</vt:lpwstr>
  </property>
  <property fmtid="{D5CDD505-2E9C-101B-9397-08002B2CF9AE}" pid="3" name="ArticulateProjectVersion">
    <vt:lpwstr>7</vt:lpwstr>
  </property>
  <property fmtid="{D5CDD505-2E9C-101B-9397-08002B2CF9AE}" pid="4" name="ArticulateUseProject">
    <vt:lpwstr>1</vt:lpwstr>
  </property>
  <property fmtid="{D5CDD505-2E9C-101B-9397-08002B2CF9AE}" pid="5" name="ArticulateGUID">
    <vt:lpwstr>7C9B7CB1-496F-46A9-A74D-5829C4935117</vt:lpwstr>
  </property>
  <property fmtid="{D5CDD505-2E9C-101B-9397-08002B2CF9AE}" pid="6" name="ArticulateProjectFull">
    <vt:lpwstr>C:\Users\jewett\Desktop\GOES-R_CI_2018_Training_Slides.ppta</vt:lpwstr>
  </property>
</Properties>
</file>