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5"/>
  </p:notesMasterIdLst>
  <p:sldIdLst>
    <p:sldId id="256" r:id="rId2"/>
    <p:sldId id="258" r:id="rId3"/>
    <p:sldId id="267" r:id="rId4"/>
    <p:sldId id="268" r:id="rId5"/>
    <p:sldId id="270" r:id="rId6"/>
    <p:sldId id="301" r:id="rId7"/>
    <p:sldId id="285" r:id="rId8"/>
    <p:sldId id="302" r:id="rId9"/>
    <p:sldId id="303" r:id="rId10"/>
    <p:sldId id="292" r:id="rId11"/>
    <p:sldId id="269" r:id="rId12"/>
    <p:sldId id="298" r:id="rId13"/>
    <p:sldId id="299" r:id="rId14"/>
    <p:sldId id="296" r:id="rId15"/>
    <p:sldId id="291" r:id="rId16"/>
    <p:sldId id="289" r:id="rId17"/>
    <p:sldId id="290" r:id="rId18"/>
    <p:sldId id="294" r:id="rId19"/>
    <p:sldId id="295" r:id="rId20"/>
    <p:sldId id="306" r:id="rId21"/>
    <p:sldId id="300" r:id="rId22"/>
    <p:sldId id="293" r:id="rId23"/>
    <p:sldId id="30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dt, Emily B. (MSFC-ZP11)" initials="BEB(" lastIdx="13" clrIdx="0">
    <p:extLst>
      <p:ext uri="{19B8F6BF-5375-455C-9EA6-DF929625EA0E}">
        <p15:presenceInfo xmlns:p15="http://schemas.microsoft.com/office/powerpoint/2012/main" userId="S-1-5-21-330711430-3775241029-4075259233-5509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E9B9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7" autoAdjust="0"/>
    <p:restoredTop sz="94660"/>
  </p:normalViewPr>
  <p:slideViewPr>
    <p:cSldViewPr snapToGrid="0">
      <p:cViewPr varScale="1">
        <p:scale>
          <a:sx n="57" d="100"/>
          <a:sy n="57" d="100"/>
        </p:scale>
        <p:origin x="48"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berndt\Documents\NUCAPS\P2Glevel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chemeClr val="tx1">
                    <a:lumMod val="95000"/>
                    <a:lumOff val="5000"/>
                  </a:schemeClr>
                </a:solidFill>
                <a:latin typeface="+mn-lt"/>
                <a:ea typeface="+mn-ea"/>
                <a:cs typeface="+mn-cs"/>
              </a:defRPr>
            </a:pPr>
            <a:r>
              <a:rPr lang="en-US" sz="1800" b="0" i="0" baseline="0" dirty="0">
                <a:solidFill>
                  <a:schemeClr val="tx1">
                    <a:lumMod val="95000"/>
                    <a:lumOff val="5000"/>
                  </a:schemeClr>
                </a:solidFill>
                <a:effectLst/>
              </a:rPr>
              <a:t>NUCAPS Data Levels Output from Polar2Grid</a:t>
            </a:r>
            <a:endParaRPr lang="en-US" dirty="0">
              <a:solidFill>
                <a:schemeClr val="tx1">
                  <a:lumMod val="95000"/>
                  <a:lumOff val="5000"/>
                </a:schemeClr>
              </a:solidFill>
              <a:effectLst/>
            </a:endParaRPr>
          </a:p>
        </c:rich>
      </c:tx>
      <c:layout>
        <c:manualLayout>
          <c:xMode val="edge"/>
          <c:yMode val="edge"/>
          <c:x val="0.23485157952069713"/>
          <c:y val="2.3043405396346573E-2"/>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chemeClr val="tx1">
                  <a:lumMod val="95000"/>
                  <a:lumOff val="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yVal>
            <c:numRef>
              <c:f>levels_to_feet!$G$42</c:f>
              <c:numCache>
                <c:formatCode>General</c:formatCode>
                <c:ptCount val="1"/>
                <c:pt idx="0">
                  <c:v>10</c:v>
                </c:pt>
              </c:numCache>
            </c:numRef>
          </c:yVal>
          <c:smooth val="0"/>
          <c:extLst>
            <c:ext xmlns:c16="http://schemas.microsoft.com/office/drawing/2014/chart" uri="{C3380CC4-5D6E-409C-BE32-E72D297353CC}">
              <c16:uniqueId val="{00000000-3E54-4DA5-87AB-5DF5DE587AB1}"/>
            </c:ext>
          </c:extLst>
        </c:ser>
        <c:ser>
          <c:idx val="1"/>
          <c:order val="1"/>
          <c:spPr>
            <a:ln w="25400" cap="rnd">
              <a:noFill/>
              <a:round/>
            </a:ln>
            <a:effectLst/>
          </c:spPr>
          <c:marker>
            <c:symbol val="circle"/>
            <c:size val="5"/>
            <c:spPr>
              <a:solidFill>
                <a:schemeClr val="accent3"/>
              </a:solidFill>
              <a:ln w="9525">
                <a:solidFill>
                  <a:schemeClr val="accent3"/>
                </a:solidFill>
              </a:ln>
              <a:effectLst/>
            </c:spPr>
          </c:marker>
          <c:yVal>
            <c:numRef>
              <c:f>levels_to_feet!$G$43</c:f>
              <c:numCache>
                <c:formatCode>General</c:formatCode>
                <c:ptCount val="1"/>
                <c:pt idx="0">
                  <c:v>25</c:v>
                </c:pt>
              </c:numCache>
            </c:numRef>
          </c:yVal>
          <c:smooth val="0"/>
          <c:extLst>
            <c:ext xmlns:c16="http://schemas.microsoft.com/office/drawing/2014/chart" uri="{C3380CC4-5D6E-409C-BE32-E72D297353CC}">
              <c16:uniqueId val="{00000001-3E54-4DA5-87AB-5DF5DE587AB1}"/>
            </c:ext>
          </c:extLst>
        </c:ser>
        <c:ser>
          <c:idx val="2"/>
          <c:order val="2"/>
          <c:spPr>
            <a:ln w="25400" cap="rnd">
              <a:noFill/>
              <a:round/>
            </a:ln>
            <a:effectLst/>
          </c:spPr>
          <c:marker>
            <c:symbol val="circle"/>
            <c:size val="5"/>
            <c:spPr>
              <a:solidFill>
                <a:schemeClr val="accent5"/>
              </a:solidFill>
              <a:ln w="9525">
                <a:solidFill>
                  <a:schemeClr val="accent5"/>
                </a:solidFill>
              </a:ln>
              <a:effectLst/>
            </c:spPr>
          </c:marker>
          <c:yVal>
            <c:numRef>
              <c:f>levels_to_feet!$G$44</c:f>
              <c:numCache>
                <c:formatCode>General</c:formatCode>
                <c:ptCount val="1"/>
                <c:pt idx="0">
                  <c:v>50</c:v>
                </c:pt>
              </c:numCache>
            </c:numRef>
          </c:yVal>
          <c:smooth val="0"/>
          <c:extLst>
            <c:ext xmlns:c16="http://schemas.microsoft.com/office/drawing/2014/chart" uri="{C3380CC4-5D6E-409C-BE32-E72D297353CC}">
              <c16:uniqueId val="{00000002-3E54-4DA5-87AB-5DF5DE587AB1}"/>
            </c:ext>
          </c:extLst>
        </c:ser>
        <c:ser>
          <c:idx val="3"/>
          <c:order val="3"/>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yVal>
            <c:numRef>
              <c:f>levels_to_feet!$G$45</c:f>
              <c:numCache>
                <c:formatCode>General</c:formatCode>
                <c:ptCount val="1"/>
                <c:pt idx="0">
                  <c:v>75</c:v>
                </c:pt>
              </c:numCache>
            </c:numRef>
          </c:yVal>
          <c:smooth val="0"/>
          <c:extLst>
            <c:ext xmlns:c16="http://schemas.microsoft.com/office/drawing/2014/chart" uri="{C3380CC4-5D6E-409C-BE32-E72D297353CC}">
              <c16:uniqueId val="{00000003-3E54-4DA5-87AB-5DF5DE587AB1}"/>
            </c:ext>
          </c:extLst>
        </c:ser>
        <c:ser>
          <c:idx val="4"/>
          <c:order val="4"/>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yVal>
            <c:numRef>
              <c:f>levels_to_feet!$G$46</c:f>
              <c:numCache>
                <c:formatCode>General</c:formatCode>
                <c:ptCount val="1"/>
                <c:pt idx="0">
                  <c:v>100</c:v>
                </c:pt>
              </c:numCache>
            </c:numRef>
          </c:yVal>
          <c:smooth val="0"/>
          <c:extLst>
            <c:ext xmlns:c16="http://schemas.microsoft.com/office/drawing/2014/chart" uri="{C3380CC4-5D6E-409C-BE32-E72D297353CC}">
              <c16:uniqueId val="{00000004-3E54-4DA5-87AB-5DF5DE587AB1}"/>
            </c:ext>
          </c:extLst>
        </c:ser>
        <c:ser>
          <c:idx val="5"/>
          <c:order val="5"/>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yVal>
            <c:numRef>
              <c:f>levels_to_feet!$G$47</c:f>
              <c:numCache>
                <c:formatCode>General</c:formatCode>
                <c:ptCount val="1"/>
                <c:pt idx="0">
                  <c:v>110.236603</c:v>
                </c:pt>
              </c:numCache>
            </c:numRef>
          </c:yVal>
          <c:smooth val="0"/>
          <c:extLst>
            <c:ext xmlns:c16="http://schemas.microsoft.com/office/drawing/2014/chart" uri="{C3380CC4-5D6E-409C-BE32-E72D297353CC}">
              <c16:uniqueId val="{00000005-3E54-4DA5-87AB-5DF5DE587AB1}"/>
            </c:ext>
          </c:extLst>
        </c:ser>
        <c:ser>
          <c:idx val="6"/>
          <c:order val="6"/>
          <c:spPr>
            <a:ln w="25400" cap="rnd">
              <a:no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yVal>
            <c:numRef>
              <c:f>levels_to_feet!$G$48</c:f>
              <c:numCache>
                <c:formatCode>General</c:formatCode>
                <c:ptCount val="1"/>
                <c:pt idx="0">
                  <c:v>117.777496</c:v>
                </c:pt>
              </c:numCache>
            </c:numRef>
          </c:yVal>
          <c:smooth val="0"/>
          <c:extLst>
            <c:ext xmlns:c16="http://schemas.microsoft.com/office/drawing/2014/chart" uri="{C3380CC4-5D6E-409C-BE32-E72D297353CC}">
              <c16:uniqueId val="{00000006-3E54-4DA5-87AB-5DF5DE587AB1}"/>
            </c:ext>
          </c:extLst>
        </c:ser>
        <c:ser>
          <c:idx val="7"/>
          <c:order val="7"/>
          <c:spPr>
            <a:ln w="25400" cap="rnd">
              <a:no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yVal>
            <c:numRef>
              <c:f>levels_to_feet!$G$49</c:f>
              <c:numCache>
                <c:formatCode>General</c:formatCode>
                <c:ptCount val="1"/>
                <c:pt idx="0">
                  <c:v>125.645599</c:v>
                </c:pt>
              </c:numCache>
            </c:numRef>
          </c:yVal>
          <c:smooth val="0"/>
          <c:extLst>
            <c:ext xmlns:c16="http://schemas.microsoft.com/office/drawing/2014/chart" uri="{C3380CC4-5D6E-409C-BE32-E72D297353CC}">
              <c16:uniqueId val="{00000007-3E54-4DA5-87AB-5DF5DE587AB1}"/>
            </c:ext>
          </c:extLst>
        </c:ser>
        <c:ser>
          <c:idx val="8"/>
          <c:order val="8"/>
          <c:spPr>
            <a:ln w="25400" cap="rnd">
              <a:no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yVal>
            <c:numRef>
              <c:f>levels_to_feet!$G$50</c:f>
              <c:numCache>
                <c:formatCode>General</c:formatCode>
                <c:ptCount val="1"/>
                <c:pt idx="0">
                  <c:v>133.84620699999999</c:v>
                </c:pt>
              </c:numCache>
            </c:numRef>
          </c:yVal>
          <c:smooth val="0"/>
          <c:extLst>
            <c:ext xmlns:c16="http://schemas.microsoft.com/office/drawing/2014/chart" uri="{C3380CC4-5D6E-409C-BE32-E72D297353CC}">
              <c16:uniqueId val="{00000008-3E54-4DA5-87AB-5DF5DE587AB1}"/>
            </c:ext>
          </c:extLst>
        </c:ser>
        <c:ser>
          <c:idx val="9"/>
          <c:order val="9"/>
          <c:spPr>
            <a:ln w="25400" cap="rnd">
              <a:noFill/>
              <a:round/>
            </a:ln>
            <a:effectLst/>
          </c:spPr>
          <c:marker>
            <c:symbol val="circle"/>
            <c:size val="5"/>
            <c:spPr>
              <a:solidFill>
                <a:schemeClr val="accent1">
                  <a:lumMod val="80000"/>
                </a:schemeClr>
              </a:solidFill>
              <a:ln w="9525">
                <a:solidFill>
                  <a:schemeClr val="accent1">
                    <a:lumMod val="80000"/>
                  </a:schemeClr>
                </a:solidFill>
              </a:ln>
              <a:effectLst/>
            </c:spPr>
          </c:marker>
          <c:yVal>
            <c:numRef>
              <c:f>levels_to_feet!$G$51</c:f>
              <c:numCache>
                <c:formatCode>General</c:formatCode>
                <c:ptCount val="1"/>
                <c:pt idx="0">
                  <c:v>142.38479599999999</c:v>
                </c:pt>
              </c:numCache>
            </c:numRef>
          </c:yVal>
          <c:smooth val="0"/>
          <c:extLst>
            <c:ext xmlns:c16="http://schemas.microsoft.com/office/drawing/2014/chart" uri="{C3380CC4-5D6E-409C-BE32-E72D297353CC}">
              <c16:uniqueId val="{00000009-3E54-4DA5-87AB-5DF5DE587AB1}"/>
            </c:ext>
          </c:extLst>
        </c:ser>
        <c:ser>
          <c:idx val="10"/>
          <c:order val="10"/>
          <c:spPr>
            <a:ln w="25400" cap="rnd">
              <a:noFill/>
              <a:round/>
            </a:ln>
            <a:effectLst/>
          </c:spPr>
          <c:marker>
            <c:symbol val="circle"/>
            <c:size val="5"/>
            <c:spPr>
              <a:solidFill>
                <a:schemeClr val="accent3">
                  <a:lumMod val="80000"/>
                </a:schemeClr>
              </a:solidFill>
              <a:ln w="9525">
                <a:solidFill>
                  <a:schemeClr val="accent3">
                    <a:lumMod val="80000"/>
                  </a:schemeClr>
                </a:solidFill>
              </a:ln>
              <a:effectLst/>
            </c:spPr>
          </c:marker>
          <c:yVal>
            <c:numRef>
              <c:f>levels_to_feet!$G$52</c:f>
              <c:numCache>
                <c:formatCode>General</c:formatCode>
                <c:ptCount val="1"/>
                <c:pt idx="0">
                  <c:v>151.266403</c:v>
                </c:pt>
              </c:numCache>
            </c:numRef>
          </c:yVal>
          <c:smooth val="0"/>
          <c:extLst>
            <c:ext xmlns:c16="http://schemas.microsoft.com/office/drawing/2014/chart" uri="{C3380CC4-5D6E-409C-BE32-E72D297353CC}">
              <c16:uniqueId val="{0000000A-3E54-4DA5-87AB-5DF5DE587AB1}"/>
            </c:ext>
          </c:extLst>
        </c:ser>
        <c:ser>
          <c:idx val="11"/>
          <c:order val="11"/>
          <c:spPr>
            <a:ln w="25400" cap="rnd">
              <a:noFill/>
              <a:round/>
            </a:ln>
            <a:effectLst/>
          </c:spPr>
          <c:marker>
            <c:symbol val="circle"/>
            <c:size val="5"/>
            <c:spPr>
              <a:solidFill>
                <a:schemeClr val="accent5">
                  <a:lumMod val="80000"/>
                </a:schemeClr>
              </a:solidFill>
              <a:ln w="9525">
                <a:solidFill>
                  <a:schemeClr val="accent5">
                    <a:lumMod val="80000"/>
                  </a:schemeClr>
                </a:solidFill>
              </a:ln>
              <a:effectLst/>
            </c:spPr>
          </c:marker>
          <c:yVal>
            <c:numRef>
              <c:f>levels_to_feet!$G$53</c:f>
              <c:numCache>
                <c:formatCode>General</c:formatCode>
                <c:ptCount val="1"/>
                <c:pt idx="0">
                  <c:v>160.49589499999999</c:v>
                </c:pt>
              </c:numCache>
            </c:numRef>
          </c:yVal>
          <c:smooth val="0"/>
          <c:extLst>
            <c:ext xmlns:c16="http://schemas.microsoft.com/office/drawing/2014/chart" uri="{C3380CC4-5D6E-409C-BE32-E72D297353CC}">
              <c16:uniqueId val="{0000000B-3E54-4DA5-87AB-5DF5DE587AB1}"/>
            </c:ext>
          </c:extLst>
        </c:ser>
        <c:ser>
          <c:idx val="12"/>
          <c:order val="12"/>
          <c:spPr>
            <a:ln w="25400" cap="rnd">
              <a:no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yVal>
            <c:numRef>
              <c:f>levels_to_feet!$G$54</c:f>
              <c:numCache>
                <c:formatCode>General</c:formatCode>
                <c:ptCount val="1"/>
                <c:pt idx="0">
                  <c:v>170.07839999999999</c:v>
                </c:pt>
              </c:numCache>
            </c:numRef>
          </c:yVal>
          <c:smooth val="0"/>
          <c:extLst>
            <c:ext xmlns:c16="http://schemas.microsoft.com/office/drawing/2014/chart" uri="{C3380CC4-5D6E-409C-BE32-E72D297353CC}">
              <c16:uniqueId val="{0000000C-3E54-4DA5-87AB-5DF5DE587AB1}"/>
            </c:ext>
          </c:extLst>
        </c:ser>
        <c:ser>
          <c:idx val="13"/>
          <c:order val="13"/>
          <c:spPr>
            <a:ln w="25400" cap="rnd">
              <a:no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yVal>
            <c:numRef>
              <c:f>levels_to_feet!$G$55</c:f>
              <c:numCache>
                <c:formatCode>General</c:formatCode>
                <c:ptCount val="1"/>
                <c:pt idx="0">
                  <c:v>180.01829499999999</c:v>
                </c:pt>
              </c:numCache>
            </c:numRef>
          </c:yVal>
          <c:smooth val="0"/>
          <c:extLst>
            <c:ext xmlns:c16="http://schemas.microsoft.com/office/drawing/2014/chart" uri="{C3380CC4-5D6E-409C-BE32-E72D297353CC}">
              <c16:uniqueId val="{0000000D-3E54-4DA5-87AB-5DF5DE587AB1}"/>
            </c:ext>
          </c:extLst>
        </c:ser>
        <c:ser>
          <c:idx val="14"/>
          <c:order val="14"/>
          <c:spPr>
            <a:ln w="25400" cap="rnd">
              <a:noFill/>
              <a:round/>
            </a:ln>
            <a:effectLst/>
          </c:spPr>
          <c:marker>
            <c:symbol val="circle"/>
            <c:size val="5"/>
            <c:spPr>
              <a:solidFill>
                <a:schemeClr val="accent5">
                  <a:lumMod val="60000"/>
                  <a:lumOff val="40000"/>
                </a:schemeClr>
              </a:solidFill>
              <a:ln w="9525">
                <a:solidFill>
                  <a:schemeClr val="accent5">
                    <a:lumMod val="60000"/>
                    <a:lumOff val="40000"/>
                  </a:schemeClr>
                </a:solidFill>
              </a:ln>
              <a:effectLst/>
            </c:spPr>
          </c:marker>
          <c:yVal>
            <c:numRef>
              <c:f>levels_to_feet!$G$56</c:f>
              <c:numCache>
                <c:formatCode>General</c:formatCode>
                <c:ptCount val="1"/>
                <c:pt idx="0">
                  <c:v>190.32029700000001</c:v>
                </c:pt>
              </c:numCache>
            </c:numRef>
          </c:yVal>
          <c:smooth val="0"/>
          <c:extLst>
            <c:ext xmlns:c16="http://schemas.microsoft.com/office/drawing/2014/chart" uri="{C3380CC4-5D6E-409C-BE32-E72D297353CC}">
              <c16:uniqueId val="{0000000E-3E54-4DA5-87AB-5DF5DE587AB1}"/>
            </c:ext>
          </c:extLst>
        </c:ser>
        <c:ser>
          <c:idx val="15"/>
          <c:order val="15"/>
          <c:spPr>
            <a:ln w="25400" cap="rnd">
              <a:noFill/>
              <a:round/>
            </a:ln>
            <a:effectLst/>
          </c:spPr>
          <c:marker>
            <c:symbol val="circle"/>
            <c:size val="5"/>
            <c:spPr>
              <a:solidFill>
                <a:schemeClr val="accent1">
                  <a:lumMod val="50000"/>
                </a:schemeClr>
              </a:solidFill>
              <a:ln w="9525">
                <a:solidFill>
                  <a:schemeClr val="accent1">
                    <a:lumMod val="50000"/>
                  </a:schemeClr>
                </a:solidFill>
              </a:ln>
              <a:effectLst/>
            </c:spPr>
          </c:marker>
          <c:yVal>
            <c:numRef>
              <c:f>levels_to_feet!$G$57</c:f>
              <c:numCache>
                <c:formatCode>General</c:formatCode>
                <c:ptCount val="1"/>
                <c:pt idx="0">
                  <c:v>200</c:v>
                </c:pt>
              </c:numCache>
            </c:numRef>
          </c:yVal>
          <c:smooth val="0"/>
          <c:extLst>
            <c:ext xmlns:c16="http://schemas.microsoft.com/office/drawing/2014/chart" uri="{C3380CC4-5D6E-409C-BE32-E72D297353CC}">
              <c16:uniqueId val="{0000000F-3E54-4DA5-87AB-5DF5DE587AB1}"/>
            </c:ext>
          </c:extLst>
        </c:ser>
        <c:ser>
          <c:idx val="16"/>
          <c:order val="16"/>
          <c:spPr>
            <a:ln w="25400" cap="rnd">
              <a:noFill/>
              <a:round/>
            </a:ln>
            <a:effectLst/>
          </c:spPr>
          <c:marker>
            <c:symbol val="circle"/>
            <c:size val="5"/>
            <c:spPr>
              <a:solidFill>
                <a:schemeClr val="accent3">
                  <a:lumMod val="50000"/>
                </a:schemeClr>
              </a:solidFill>
              <a:ln w="9525">
                <a:solidFill>
                  <a:schemeClr val="accent3">
                    <a:lumMod val="50000"/>
                  </a:schemeClr>
                </a:solidFill>
              </a:ln>
              <a:effectLst/>
            </c:spPr>
          </c:marker>
          <c:yVal>
            <c:numRef>
              <c:f>levels_to_feet!$G$58</c:f>
              <c:numCache>
                <c:formatCode>General</c:formatCode>
                <c:ptCount val="1"/>
                <c:pt idx="0">
                  <c:v>212.02769499999999</c:v>
                </c:pt>
              </c:numCache>
            </c:numRef>
          </c:yVal>
          <c:smooth val="0"/>
          <c:extLst>
            <c:ext xmlns:c16="http://schemas.microsoft.com/office/drawing/2014/chart" uri="{C3380CC4-5D6E-409C-BE32-E72D297353CC}">
              <c16:uniqueId val="{00000010-3E54-4DA5-87AB-5DF5DE587AB1}"/>
            </c:ext>
          </c:extLst>
        </c:ser>
        <c:ser>
          <c:idx val="17"/>
          <c:order val="17"/>
          <c:spPr>
            <a:ln w="25400" cap="rnd">
              <a:noFill/>
              <a:round/>
            </a:ln>
            <a:effectLst/>
          </c:spPr>
          <c:marker>
            <c:symbol val="circle"/>
            <c:size val="5"/>
            <c:spPr>
              <a:solidFill>
                <a:schemeClr val="accent5">
                  <a:lumMod val="50000"/>
                </a:schemeClr>
              </a:solidFill>
              <a:ln w="9525">
                <a:solidFill>
                  <a:schemeClr val="accent5">
                    <a:lumMod val="50000"/>
                  </a:schemeClr>
                </a:solidFill>
              </a:ln>
              <a:effectLst/>
            </c:spPr>
          </c:marker>
          <c:yVal>
            <c:numRef>
              <c:f>levels_to_feet!$G$59</c:f>
              <c:numCache>
                <c:formatCode>General</c:formatCode>
                <c:ptCount val="1"/>
                <c:pt idx="0">
                  <c:v>223.441498</c:v>
                </c:pt>
              </c:numCache>
            </c:numRef>
          </c:yVal>
          <c:smooth val="0"/>
          <c:extLst>
            <c:ext xmlns:c16="http://schemas.microsoft.com/office/drawing/2014/chart" uri="{C3380CC4-5D6E-409C-BE32-E72D297353CC}">
              <c16:uniqueId val="{00000011-3E54-4DA5-87AB-5DF5DE587AB1}"/>
            </c:ext>
          </c:extLst>
        </c:ser>
        <c:ser>
          <c:idx val="18"/>
          <c:order val="18"/>
          <c:spPr>
            <a:ln w="25400" cap="rnd">
              <a:noFill/>
              <a:round/>
            </a:ln>
            <a:effectLst/>
          </c:spPr>
          <c:marker>
            <c:symbol val="circle"/>
            <c:size val="5"/>
            <c:spPr>
              <a:solidFill>
                <a:schemeClr val="accent1">
                  <a:lumMod val="70000"/>
                  <a:lumOff val="30000"/>
                </a:schemeClr>
              </a:solidFill>
              <a:ln w="9525">
                <a:solidFill>
                  <a:schemeClr val="accent1">
                    <a:lumMod val="70000"/>
                    <a:lumOff val="30000"/>
                  </a:schemeClr>
                </a:solidFill>
              </a:ln>
              <a:effectLst/>
            </c:spPr>
          </c:marker>
          <c:yVal>
            <c:numRef>
              <c:f>levels_to_feet!$G$60</c:f>
              <c:numCache>
                <c:formatCode>General</c:formatCode>
                <c:ptCount val="1"/>
                <c:pt idx="0">
                  <c:v>235.23379499999999</c:v>
                </c:pt>
              </c:numCache>
            </c:numRef>
          </c:yVal>
          <c:smooth val="0"/>
          <c:extLst>
            <c:ext xmlns:c16="http://schemas.microsoft.com/office/drawing/2014/chart" uri="{C3380CC4-5D6E-409C-BE32-E72D297353CC}">
              <c16:uniqueId val="{00000012-3E54-4DA5-87AB-5DF5DE587AB1}"/>
            </c:ext>
          </c:extLst>
        </c:ser>
        <c:ser>
          <c:idx val="19"/>
          <c:order val="19"/>
          <c:spPr>
            <a:ln w="25400" cap="rnd">
              <a:noFill/>
              <a:round/>
            </a:ln>
            <a:effectLst/>
          </c:spPr>
          <c:marker>
            <c:symbol val="circle"/>
            <c:size val="5"/>
            <c:spPr>
              <a:solidFill>
                <a:schemeClr val="accent3">
                  <a:lumMod val="70000"/>
                  <a:lumOff val="30000"/>
                </a:schemeClr>
              </a:solidFill>
              <a:ln w="9525">
                <a:solidFill>
                  <a:schemeClr val="accent3">
                    <a:lumMod val="70000"/>
                    <a:lumOff val="30000"/>
                  </a:schemeClr>
                </a:solidFill>
              </a:ln>
              <a:effectLst/>
            </c:spPr>
          </c:marker>
          <c:yVal>
            <c:numRef>
              <c:f>levels_to_feet!$G$61</c:f>
              <c:numCache>
                <c:formatCode>General</c:formatCode>
                <c:ptCount val="1"/>
                <c:pt idx="0">
                  <c:v>250</c:v>
                </c:pt>
              </c:numCache>
            </c:numRef>
          </c:yVal>
          <c:smooth val="0"/>
          <c:extLst>
            <c:ext xmlns:c16="http://schemas.microsoft.com/office/drawing/2014/chart" uri="{C3380CC4-5D6E-409C-BE32-E72D297353CC}">
              <c16:uniqueId val="{00000013-3E54-4DA5-87AB-5DF5DE587AB1}"/>
            </c:ext>
          </c:extLst>
        </c:ser>
        <c:ser>
          <c:idx val="20"/>
          <c:order val="20"/>
          <c:spPr>
            <a:ln w="25400" cap="rnd">
              <a:noFill/>
              <a:round/>
            </a:ln>
            <a:effectLst/>
          </c:spPr>
          <c:marker>
            <c:symbol val="circle"/>
            <c:size val="5"/>
            <c:spPr>
              <a:solidFill>
                <a:schemeClr val="accent5">
                  <a:lumMod val="70000"/>
                  <a:lumOff val="30000"/>
                </a:schemeClr>
              </a:solidFill>
              <a:ln w="9525">
                <a:solidFill>
                  <a:schemeClr val="accent5">
                    <a:lumMod val="70000"/>
                    <a:lumOff val="30000"/>
                  </a:schemeClr>
                </a:solidFill>
              </a:ln>
              <a:effectLst/>
            </c:spPr>
          </c:marker>
          <c:yVal>
            <c:numRef>
              <c:f>levels_to_feet!$G$62</c:f>
              <c:numCache>
                <c:formatCode>General</c:formatCode>
                <c:ptCount val="1"/>
                <c:pt idx="0">
                  <c:v>259.969086</c:v>
                </c:pt>
              </c:numCache>
            </c:numRef>
          </c:yVal>
          <c:smooth val="0"/>
          <c:extLst>
            <c:ext xmlns:c16="http://schemas.microsoft.com/office/drawing/2014/chart" uri="{C3380CC4-5D6E-409C-BE32-E72D297353CC}">
              <c16:uniqueId val="{00000014-3E54-4DA5-87AB-5DF5DE587AB1}"/>
            </c:ext>
          </c:extLst>
        </c:ser>
        <c:ser>
          <c:idx val="21"/>
          <c:order val="21"/>
          <c:spPr>
            <a:ln w="25400" cap="rnd">
              <a:noFill/>
              <a:round/>
            </a:ln>
            <a:effectLst/>
          </c:spPr>
          <c:marker>
            <c:symbol val="circle"/>
            <c:size val="5"/>
            <c:spPr>
              <a:solidFill>
                <a:schemeClr val="accent1">
                  <a:lumMod val="70000"/>
                </a:schemeClr>
              </a:solidFill>
              <a:ln w="9525">
                <a:solidFill>
                  <a:schemeClr val="accent1">
                    <a:lumMod val="70000"/>
                  </a:schemeClr>
                </a:solidFill>
              </a:ln>
              <a:effectLst/>
            </c:spPr>
          </c:marker>
          <c:yVal>
            <c:numRef>
              <c:f>levels_to_feet!$G$63</c:f>
              <c:numCache>
                <c:formatCode>General</c:formatCode>
                <c:ptCount val="1"/>
                <c:pt idx="0">
                  <c:v>272.91909800000002</c:v>
                </c:pt>
              </c:numCache>
            </c:numRef>
          </c:yVal>
          <c:smooth val="0"/>
          <c:extLst>
            <c:ext xmlns:c16="http://schemas.microsoft.com/office/drawing/2014/chart" uri="{C3380CC4-5D6E-409C-BE32-E72D297353CC}">
              <c16:uniqueId val="{00000015-3E54-4DA5-87AB-5DF5DE587AB1}"/>
            </c:ext>
          </c:extLst>
        </c:ser>
        <c:ser>
          <c:idx val="22"/>
          <c:order val="22"/>
          <c:spPr>
            <a:ln w="25400" cap="rnd">
              <a:noFill/>
              <a:round/>
            </a:ln>
            <a:effectLst/>
          </c:spPr>
          <c:marker>
            <c:symbol val="circle"/>
            <c:size val="5"/>
            <c:spPr>
              <a:solidFill>
                <a:schemeClr val="accent3">
                  <a:lumMod val="70000"/>
                </a:schemeClr>
              </a:solidFill>
              <a:ln w="9525">
                <a:solidFill>
                  <a:schemeClr val="accent3">
                    <a:lumMod val="70000"/>
                  </a:schemeClr>
                </a:solidFill>
              </a:ln>
              <a:effectLst/>
            </c:spPr>
          </c:marker>
          <c:yVal>
            <c:numRef>
              <c:f>levels_to_feet!$G$64</c:f>
              <c:numCache>
                <c:formatCode>General</c:formatCode>
                <c:ptCount val="1"/>
                <c:pt idx="0">
                  <c:v>286.26168799999999</c:v>
                </c:pt>
              </c:numCache>
            </c:numRef>
          </c:yVal>
          <c:smooth val="0"/>
          <c:extLst>
            <c:ext xmlns:c16="http://schemas.microsoft.com/office/drawing/2014/chart" uri="{C3380CC4-5D6E-409C-BE32-E72D297353CC}">
              <c16:uniqueId val="{00000016-3E54-4DA5-87AB-5DF5DE587AB1}"/>
            </c:ext>
          </c:extLst>
        </c:ser>
        <c:ser>
          <c:idx val="23"/>
          <c:order val="23"/>
          <c:spPr>
            <a:ln w="25400" cap="rnd">
              <a:noFill/>
              <a:round/>
            </a:ln>
            <a:effectLst/>
          </c:spPr>
          <c:marker>
            <c:symbol val="circle"/>
            <c:size val="5"/>
            <c:spPr>
              <a:solidFill>
                <a:schemeClr val="accent5">
                  <a:lumMod val="70000"/>
                </a:schemeClr>
              </a:solidFill>
              <a:ln w="9525">
                <a:solidFill>
                  <a:schemeClr val="accent5">
                    <a:lumMod val="70000"/>
                  </a:schemeClr>
                </a:solidFill>
              </a:ln>
              <a:effectLst/>
            </c:spPr>
          </c:marker>
          <c:yVal>
            <c:numRef>
              <c:f>levels_to_feet!$G$65</c:f>
              <c:numCache>
                <c:formatCode>General</c:formatCode>
                <c:ptCount val="1"/>
                <c:pt idx="0">
                  <c:v>300</c:v>
                </c:pt>
              </c:numCache>
            </c:numRef>
          </c:yVal>
          <c:smooth val="0"/>
          <c:extLst>
            <c:ext xmlns:c16="http://schemas.microsoft.com/office/drawing/2014/chart" uri="{C3380CC4-5D6E-409C-BE32-E72D297353CC}">
              <c16:uniqueId val="{00000017-3E54-4DA5-87AB-5DF5DE587AB1}"/>
            </c:ext>
          </c:extLst>
        </c:ser>
        <c:ser>
          <c:idx val="24"/>
          <c:order val="24"/>
          <c:spPr>
            <a:ln w="25400" cap="rnd">
              <a:noFill/>
              <a:round/>
            </a:ln>
            <a:effectLst/>
          </c:spPr>
          <c:marker>
            <c:symbol val="circle"/>
            <c:size val="5"/>
            <c:spPr>
              <a:solidFill>
                <a:schemeClr val="accent1">
                  <a:lumMod val="50000"/>
                  <a:lumOff val="50000"/>
                </a:schemeClr>
              </a:solidFill>
              <a:ln w="9525">
                <a:solidFill>
                  <a:schemeClr val="accent1">
                    <a:lumMod val="50000"/>
                    <a:lumOff val="50000"/>
                  </a:schemeClr>
                </a:solidFill>
              </a:ln>
              <a:effectLst/>
            </c:spPr>
          </c:marker>
          <c:yVal>
            <c:numRef>
              <c:f>levels_to_feet!$G$66</c:f>
              <c:numCache>
                <c:formatCode>General</c:formatCode>
                <c:ptCount val="1"/>
                <c:pt idx="0">
                  <c:v>314.13690200000002</c:v>
                </c:pt>
              </c:numCache>
            </c:numRef>
          </c:yVal>
          <c:smooth val="0"/>
          <c:extLst>
            <c:ext xmlns:c16="http://schemas.microsoft.com/office/drawing/2014/chart" uri="{C3380CC4-5D6E-409C-BE32-E72D297353CC}">
              <c16:uniqueId val="{00000018-3E54-4DA5-87AB-5DF5DE587AB1}"/>
            </c:ext>
          </c:extLst>
        </c:ser>
        <c:ser>
          <c:idx val="25"/>
          <c:order val="25"/>
          <c:spPr>
            <a:ln w="25400" cap="rnd">
              <a:noFill/>
              <a:round/>
            </a:ln>
            <a:effectLst/>
          </c:spPr>
          <c:marker>
            <c:symbol val="circle"/>
            <c:size val="5"/>
            <c:spPr>
              <a:solidFill>
                <a:schemeClr val="accent3">
                  <a:lumMod val="50000"/>
                  <a:lumOff val="50000"/>
                </a:schemeClr>
              </a:solidFill>
              <a:ln w="9525">
                <a:solidFill>
                  <a:schemeClr val="accent3">
                    <a:lumMod val="50000"/>
                    <a:lumOff val="50000"/>
                  </a:schemeClr>
                </a:solidFill>
              </a:ln>
              <a:effectLst/>
            </c:spPr>
          </c:marker>
          <c:yVal>
            <c:numRef>
              <c:f>levels_to_feet!$G$67</c:f>
              <c:numCache>
                <c:formatCode>General</c:formatCode>
                <c:ptCount val="1"/>
                <c:pt idx="0">
                  <c:v>328.67529300000001</c:v>
                </c:pt>
              </c:numCache>
            </c:numRef>
          </c:yVal>
          <c:smooth val="0"/>
          <c:extLst>
            <c:ext xmlns:c16="http://schemas.microsoft.com/office/drawing/2014/chart" uri="{C3380CC4-5D6E-409C-BE32-E72D297353CC}">
              <c16:uniqueId val="{00000019-3E54-4DA5-87AB-5DF5DE587AB1}"/>
            </c:ext>
          </c:extLst>
        </c:ser>
        <c:ser>
          <c:idx val="26"/>
          <c:order val="26"/>
          <c:spPr>
            <a:ln w="25400" cap="rnd">
              <a:noFill/>
              <a:round/>
            </a:ln>
            <a:effectLst/>
          </c:spPr>
          <c:marker>
            <c:symbol val="circle"/>
            <c:size val="5"/>
            <c:spPr>
              <a:solidFill>
                <a:schemeClr val="accent5">
                  <a:lumMod val="50000"/>
                  <a:lumOff val="50000"/>
                </a:schemeClr>
              </a:solidFill>
              <a:ln w="9525">
                <a:solidFill>
                  <a:schemeClr val="accent5">
                    <a:lumMod val="50000"/>
                    <a:lumOff val="50000"/>
                  </a:schemeClr>
                </a:solidFill>
              </a:ln>
              <a:effectLst/>
            </c:spPr>
          </c:marker>
          <c:yVal>
            <c:numRef>
              <c:f>levels_to_feet!$G$68</c:f>
              <c:numCache>
                <c:formatCode>General</c:formatCode>
                <c:ptCount val="1"/>
                <c:pt idx="0">
                  <c:v>343.617615</c:v>
                </c:pt>
              </c:numCache>
            </c:numRef>
          </c:yVal>
          <c:smooth val="0"/>
          <c:extLst>
            <c:ext xmlns:c16="http://schemas.microsoft.com/office/drawing/2014/chart" uri="{C3380CC4-5D6E-409C-BE32-E72D297353CC}">
              <c16:uniqueId val="{0000001A-3E54-4DA5-87AB-5DF5DE587AB1}"/>
            </c:ext>
          </c:extLst>
        </c:ser>
        <c:ser>
          <c:idx val="27"/>
          <c:order val="27"/>
          <c:spPr>
            <a:ln w="25400" cap="rnd">
              <a:noFill/>
              <a:round/>
            </a:ln>
            <a:effectLst/>
          </c:spPr>
          <c:marker>
            <c:symbol val="circle"/>
            <c:size val="5"/>
            <c:spPr>
              <a:solidFill>
                <a:schemeClr val="accent1"/>
              </a:solidFill>
              <a:ln w="9525">
                <a:solidFill>
                  <a:schemeClr val="accent1"/>
                </a:solidFill>
              </a:ln>
              <a:effectLst/>
            </c:spPr>
          </c:marker>
          <c:yVal>
            <c:numRef>
              <c:f>levels_to_feet!$G$69</c:f>
              <c:numCache>
                <c:formatCode>General</c:formatCode>
                <c:ptCount val="1"/>
                <c:pt idx="0">
                  <c:v>358.96649200000002</c:v>
                </c:pt>
              </c:numCache>
            </c:numRef>
          </c:yVal>
          <c:smooth val="0"/>
          <c:extLst>
            <c:ext xmlns:c16="http://schemas.microsoft.com/office/drawing/2014/chart" uri="{C3380CC4-5D6E-409C-BE32-E72D297353CC}">
              <c16:uniqueId val="{0000001B-3E54-4DA5-87AB-5DF5DE587AB1}"/>
            </c:ext>
          </c:extLst>
        </c:ser>
        <c:ser>
          <c:idx val="28"/>
          <c:order val="28"/>
          <c:spPr>
            <a:ln w="25400" cap="rnd">
              <a:noFill/>
              <a:round/>
            </a:ln>
            <a:effectLst/>
          </c:spPr>
          <c:marker>
            <c:symbol val="circle"/>
            <c:size val="5"/>
            <c:spPr>
              <a:solidFill>
                <a:schemeClr val="accent3"/>
              </a:solidFill>
              <a:ln w="9525">
                <a:solidFill>
                  <a:schemeClr val="accent3"/>
                </a:solidFill>
              </a:ln>
              <a:effectLst/>
            </c:spPr>
          </c:marker>
          <c:yVal>
            <c:numRef>
              <c:f>levels_to_feet!$G$70</c:f>
              <c:numCache>
                <c:formatCode>General</c:formatCode>
                <c:ptCount val="1"/>
                <c:pt idx="0">
                  <c:v>374.72409099999999</c:v>
                </c:pt>
              </c:numCache>
            </c:numRef>
          </c:yVal>
          <c:smooth val="0"/>
          <c:extLst>
            <c:ext xmlns:c16="http://schemas.microsoft.com/office/drawing/2014/chart" uri="{C3380CC4-5D6E-409C-BE32-E72D297353CC}">
              <c16:uniqueId val="{0000001C-3E54-4DA5-87AB-5DF5DE587AB1}"/>
            </c:ext>
          </c:extLst>
        </c:ser>
        <c:ser>
          <c:idx val="29"/>
          <c:order val="29"/>
          <c:spPr>
            <a:ln w="25400" cap="rnd">
              <a:noFill/>
              <a:round/>
            </a:ln>
            <a:effectLst/>
          </c:spPr>
          <c:marker>
            <c:symbol val="circle"/>
            <c:size val="5"/>
            <c:spPr>
              <a:solidFill>
                <a:schemeClr val="accent5"/>
              </a:solidFill>
              <a:ln w="9525">
                <a:solidFill>
                  <a:schemeClr val="accent5"/>
                </a:solidFill>
              </a:ln>
              <a:effectLst/>
            </c:spPr>
          </c:marker>
          <c:yVal>
            <c:numRef>
              <c:f>levels_to_feet!$G$71</c:f>
              <c:numCache>
                <c:formatCode>General</c:formatCode>
                <c:ptCount val="1"/>
                <c:pt idx="0">
                  <c:v>390.89260899999999</c:v>
                </c:pt>
              </c:numCache>
            </c:numRef>
          </c:yVal>
          <c:smooth val="0"/>
          <c:extLst>
            <c:ext xmlns:c16="http://schemas.microsoft.com/office/drawing/2014/chart" uri="{C3380CC4-5D6E-409C-BE32-E72D297353CC}">
              <c16:uniqueId val="{0000001D-3E54-4DA5-87AB-5DF5DE587AB1}"/>
            </c:ext>
          </c:extLst>
        </c:ser>
        <c:ser>
          <c:idx val="30"/>
          <c:order val="30"/>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yVal>
            <c:numRef>
              <c:f>levels_to_feet!$G$72</c:f>
              <c:numCache>
                <c:formatCode>General</c:formatCode>
                <c:ptCount val="1"/>
                <c:pt idx="0">
                  <c:v>407.47378500000002</c:v>
                </c:pt>
              </c:numCache>
            </c:numRef>
          </c:yVal>
          <c:smooth val="0"/>
          <c:extLst>
            <c:ext xmlns:c16="http://schemas.microsoft.com/office/drawing/2014/chart" uri="{C3380CC4-5D6E-409C-BE32-E72D297353CC}">
              <c16:uniqueId val="{0000001E-3E54-4DA5-87AB-5DF5DE587AB1}"/>
            </c:ext>
          </c:extLst>
        </c:ser>
        <c:ser>
          <c:idx val="31"/>
          <c:order val="31"/>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yVal>
            <c:numRef>
              <c:f>levels_to_feet!$G$73</c:f>
              <c:numCache>
                <c:formatCode>General</c:formatCode>
                <c:ptCount val="1"/>
                <c:pt idx="0">
                  <c:v>424.46978799999999</c:v>
                </c:pt>
              </c:numCache>
            </c:numRef>
          </c:yVal>
          <c:smooth val="0"/>
          <c:extLst>
            <c:ext xmlns:c16="http://schemas.microsoft.com/office/drawing/2014/chart" uri="{C3380CC4-5D6E-409C-BE32-E72D297353CC}">
              <c16:uniqueId val="{0000001F-3E54-4DA5-87AB-5DF5DE587AB1}"/>
            </c:ext>
          </c:extLst>
        </c:ser>
        <c:ser>
          <c:idx val="32"/>
          <c:order val="32"/>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yVal>
            <c:numRef>
              <c:f>levels_to_feet!$G$74</c:f>
              <c:numCache>
                <c:formatCode>General</c:formatCode>
                <c:ptCount val="1"/>
                <c:pt idx="0">
                  <c:v>441.88189699999998</c:v>
                </c:pt>
              </c:numCache>
            </c:numRef>
          </c:yVal>
          <c:smooth val="0"/>
          <c:extLst>
            <c:ext xmlns:c16="http://schemas.microsoft.com/office/drawing/2014/chart" uri="{C3380CC4-5D6E-409C-BE32-E72D297353CC}">
              <c16:uniqueId val="{00000020-3E54-4DA5-87AB-5DF5DE587AB1}"/>
            </c:ext>
          </c:extLst>
        </c:ser>
        <c:ser>
          <c:idx val="33"/>
          <c:order val="33"/>
          <c:spPr>
            <a:ln w="25400" cap="rnd">
              <a:no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yVal>
            <c:numRef>
              <c:f>levels_to_feet!$G$75</c:f>
              <c:numCache>
                <c:formatCode>General</c:formatCode>
                <c:ptCount val="1"/>
                <c:pt idx="0">
                  <c:v>459.711792</c:v>
                </c:pt>
              </c:numCache>
            </c:numRef>
          </c:yVal>
          <c:smooth val="0"/>
          <c:extLst>
            <c:ext xmlns:c16="http://schemas.microsoft.com/office/drawing/2014/chart" uri="{C3380CC4-5D6E-409C-BE32-E72D297353CC}">
              <c16:uniqueId val="{00000021-3E54-4DA5-87AB-5DF5DE587AB1}"/>
            </c:ext>
          </c:extLst>
        </c:ser>
        <c:ser>
          <c:idx val="34"/>
          <c:order val="34"/>
          <c:spPr>
            <a:ln w="25400" cap="rnd">
              <a:no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yVal>
            <c:numRef>
              <c:f>levels_to_feet!$G$76</c:f>
              <c:numCache>
                <c:formatCode>General</c:formatCode>
                <c:ptCount val="1"/>
                <c:pt idx="0">
                  <c:v>477.96069299999999</c:v>
                </c:pt>
              </c:numCache>
            </c:numRef>
          </c:yVal>
          <c:smooth val="0"/>
          <c:extLst>
            <c:ext xmlns:c16="http://schemas.microsoft.com/office/drawing/2014/chart" uri="{C3380CC4-5D6E-409C-BE32-E72D297353CC}">
              <c16:uniqueId val="{00000022-3E54-4DA5-87AB-5DF5DE587AB1}"/>
            </c:ext>
          </c:extLst>
        </c:ser>
        <c:ser>
          <c:idx val="35"/>
          <c:order val="35"/>
          <c:spPr>
            <a:ln w="25400" cap="rnd">
              <a:no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yVal>
            <c:numRef>
              <c:f>levels_to_feet!$G$77</c:f>
              <c:numCache>
                <c:formatCode>General</c:formatCode>
                <c:ptCount val="1"/>
                <c:pt idx="0">
                  <c:v>500</c:v>
                </c:pt>
              </c:numCache>
            </c:numRef>
          </c:yVal>
          <c:smooth val="0"/>
          <c:extLst>
            <c:ext xmlns:c16="http://schemas.microsoft.com/office/drawing/2014/chart" uri="{C3380CC4-5D6E-409C-BE32-E72D297353CC}">
              <c16:uniqueId val="{00000023-3E54-4DA5-87AB-5DF5DE587AB1}"/>
            </c:ext>
          </c:extLst>
        </c:ser>
        <c:ser>
          <c:idx val="36"/>
          <c:order val="36"/>
          <c:spPr>
            <a:ln w="25400" cap="rnd">
              <a:noFill/>
              <a:round/>
            </a:ln>
            <a:effectLst/>
          </c:spPr>
          <c:marker>
            <c:symbol val="circle"/>
            <c:size val="5"/>
            <c:spPr>
              <a:solidFill>
                <a:schemeClr val="accent1">
                  <a:lumMod val="80000"/>
                </a:schemeClr>
              </a:solidFill>
              <a:ln w="9525">
                <a:solidFill>
                  <a:schemeClr val="accent1">
                    <a:lumMod val="80000"/>
                  </a:schemeClr>
                </a:solidFill>
              </a:ln>
              <a:effectLst/>
            </c:spPr>
          </c:marker>
          <c:yVal>
            <c:numRef>
              <c:f>levels_to_feet!$G$78</c:f>
              <c:numCache>
                <c:formatCode>0.0000</c:formatCode>
                <c:ptCount val="1"/>
                <c:pt idx="0">
                  <c:v>515.71997099999999</c:v>
                </c:pt>
              </c:numCache>
            </c:numRef>
          </c:yVal>
          <c:smooth val="0"/>
          <c:extLst>
            <c:ext xmlns:c16="http://schemas.microsoft.com/office/drawing/2014/chart" uri="{C3380CC4-5D6E-409C-BE32-E72D297353CC}">
              <c16:uniqueId val="{00000024-3E54-4DA5-87AB-5DF5DE587AB1}"/>
            </c:ext>
          </c:extLst>
        </c:ser>
        <c:ser>
          <c:idx val="37"/>
          <c:order val="37"/>
          <c:spPr>
            <a:ln w="25400" cap="rnd">
              <a:noFill/>
              <a:round/>
            </a:ln>
            <a:effectLst/>
          </c:spPr>
          <c:marker>
            <c:symbol val="circle"/>
            <c:size val="5"/>
            <c:spPr>
              <a:solidFill>
                <a:schemeClr val="accent3">
                  <a:lumMod val="80000"/>
                </a:schemeClr>
              </a:solidFill>
              <a:ln w="9525">
                <a:solidFill>
                  <a:schemeClr val="accent3">
                    <a:lumMod val="80000"/>
                  </a:schemeClr>
                </a:solidFill>
              </a:ln>
              <a:effectLst/>
            </c:spPr>
          </c:marker>
          <c:yVal>
            <c:numRef>
              <c:f>levels_to_feet!$G$79</c:f>
              <c:numCache>
                <c:formatCode>General</c:formatCode>
                <c:ptCount val="1"/>
                <c:pt idx="0">
                  <c:v>535.23217799999998</c:v>
                </c:pt>
              </c:numCache>
            </c:numRef>
          </c:yVal>
          <c:smooth val="0"/>
          <c:extLst>
            <c:ext xmlns:c16="http://schemas.microsoft.com/office/drawing/2014/chart" uri="{C3380CC4-5D6E-409C-BE32-E72D297353CC}">
              <c16:uniqueId val="{00000025-3E54-4DA5-87AB-5DF5DE587AB1}"/>
            </c:ext>
          </c:extLst>
        </c:ser>
        <c:ser>
          <c:idx val="38"/>
          <c:order val="38"/>
          <c:spPr>
            <a:ln w="25400" cap="rnd">
              <a:noFill/>
              <a:round/>
            </a:ln>
            <a:effectLst/>
          </c:spPr>
          <c:marker>
            <c:symbol val="circle"/>
            <c:size val="5"/>
            <c:spPr>
              <a:solidFill>
                <a:schemeClr val="accent5">
                  <a:lumMod val="80000"/>
                </a:schemeClr>
              </a:solidFill>
              <a:ln w="9525">
                <a:solidFill>
                  <a:schemeClr val="accent5">
                    <a:lumMod val="80000"/>
                  </a:schemeClr>
                </a:solidFill>
              </a:ln>
              <a:effectLst/>
            </c:spPr>
          </c:marker>
          <c:yVal>
            <c:numRef>
              <c:f>levels_to_feet!$G$80</c:f>
              <c:numCache>
                <c:formatCode>General</c:formatCode>
                <c:ptCount val="1"/>
                <c:pt idx="0">
                  <c:v>555.16687000000002</c:v>
                </c:pt>
              </c:numCache>
            </c:numRef>
          </c:yVal>
          <c:smooth val="0"/>
          <c:extLst>
            <c:ext xmlns:c16="http://schemas.microsoft.com/office/drawing/2014/chart" uri="{C3380CC4-5D6E-409C-BE32-E72D297353CC}">
              <c16:uniqueId val="{00000026-3E54-4DA5-87AB-5DF5DE587AB1}"/>
            </c:ext>
          </c:extLst>
        </c:ser>
        <c:ser>
          <c:idx val="39"/>
          <c:order val="39"/>
          <c:spPr>
            <a:ln w="25400" cap="rnd">
              <a:no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yVal>
            <c:numRef>
              <c:f>levels_to_feet!$G$81</c:f>
              <c:numCache>
                <c:formatCode>General</c:formatCode>
                <c:ptCount val="1"/>
                <c:pt idx="0">
                  <c:v>575.52477999999996</c:v>
                </c:pt>
              </c:numCache>
            </c:numRef>
          </c:yVal>
          <c:smooth val="0"/>
          <c:extLst>
            <c:ext xmlns:c16="http://schemas.microsoft.com/office/drawing/2014/chart" uri="{C3380CC4-5D6E-409C-BE32-E72D297353CC}">
              <c16:uniqueId val="{00000027-3E54-4DA5-87AB-5DF5DE587AB1}"/>
            </c:ext>
          </c:extLst>
        </c:ser>
        <c:ser>
          <c:idx val="40"/>
          <c:order val="40"/>
          <c:spPr>
            <a:ln w="25400" cap="rnd">
              <a:no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yVal>
            <c:numRef>
              <c:f>levels_to_feet!$G$82</c:f>
              <c:numCache>
                <c:formatCode>General</c:formatCode>
                <c:ptCount val="1"/>
                <c:pt idx="0">
                  <c:v>596.30621299999996</c:v>
                </c:pt>
              </c:numCache>
            </c:numRef>
          </c:yVal>
          <c:smooth val="0"/>
          <c:extLst>
            <c:ext xmlns:c16="http://schemas.microsoft.com/office/drawing/2014/chart" uri="{C3380CC4-5D6E-409C-BE32-E72D297353CC}">
              <c16:uniqueId val="{00000028-3E54-4DA5-87AB-5DF5DE587AB1}"/>
            </c:ext>
          </c:extLst>
        </c:ser>
        <c:ser>
          <c:idx val="41"/>
          <c:order val="41"/>
          <c:spPr>
            <a:ln w="25400" cap="rnd">
              <a:noFill/>
              <a:round/>
            </a:ln>
            <a:effectLst/>
          </c:spPr>
          <c:marker>
            <c:symbol val="circle"/>
            <c:size val="5"/>
            <c:spPr>
              <a:solidFill>
                <a:schemeClr val="accent5">
                  <a:lumMod val="60000"/>
                  <a:lumOff val="40000"/>
                </a:schemeClr>
              </a:solidFill>
              <a:ln w="9525">
                <a:solidFill>
                  <a:schemeClr val="accent5">
                    <a:lumMod val="60000"/>
                    <a:lumOff val="40000"/>
                  </a:schemeClr>
                </a:solidFill>
              </a:ln>
              <a:effectLst/>
            </c:spPr>
          </c:marker>
          <c:yVal>
            <c:numRef>
              <c:f>levels_to_feet!$G$83</c:f>
              <c:numCache>
                <c:formatCode>General</c:formatCode>
                <c:ptCount val="1"/>
                <c:pt idx="0">
                  <c:v>617.51122999999995</c:v>
                </c:pt>
              </c:numCache>
            </c:numRef>
          </c:yVal>
          <c:smooth val="0"/>
          <c:extLst>
            <c:ext xmlns:c16="http://schemas.microsoft.com/office/drawing/2014/chart" uri="{C3380CC4-5D6E-409C-BE32-E72D297353CC}">
              <c16:uniqueId val="{00000029-3E54-4DA5-87AB-5DF5DE587AB1}"/>
            </c:ext>
          </c:extLst>
        </c:ser>
        <c:ser>
          <c:idx val="42"/>
          <c:order val="42"/>
          <c:spPr>
            <a:ln w="25400" cap="rnd">
              <a:noFill/>
              <a:round/>
            </a:ln>
            <a:effectLst/>
          </c:spPr>
          <c:marker>
            <c:symbol val="circle"/>
            <c:size val="5"/>
            <c:spPr>
              <a:solidFill>
                <a:schemeClr val="accent1">
                  <a:lumMod val="50000"/>
                </a:schemeClr>
              </a:solidFill>
              <a:ln w="9525">
                <a:solidFill>
                  <a:schemeClr val="accent1">
                    <a:lumMod val="50000"/>
                  </a:schemeClr>
                </a:solidFill>
              </a:ln>
              <a:effectLst/>
            </c:spPr>
          </c:marker>
          <c:yVal>
            <c:numRef>
              <c:f>levels_to_feet!$G$84</c:f>
              <c:numCache>
                <c:formatCode>General</c:formatCode>
                <c:ptCount val="1"/>
                <c:pt idx="0">
                  <c:v>639.139771</c:v>
                </c:pt>
              </c:numCache>
            </c:numRef>
          </c:yVal>
          <c:smooth val="0"/>
          <c:extLst>
            <c:ext xmlns:c16="http://schemas.microsoft.com/office/drawing/2014/chart" uri="{C3380CC4-5D6E-409C-BE32-E72D297353CC}">
              <c16:uniqueId val="{0000002A-3E54-4DA5-87AB-5DF5DE587AB1}"/>
            </c:ext>
          </c:extLst>
        </c:ser>
        <c:ser>
          <c:idx val="43"/>
          <c:order val="43"/>
          <c:spPr>
            <a:ln w="25400" cap="rnd">
              <a:noFill/>
              <a:round/>
            </a:ln>
            <a:effectLst/>
          </c:spPr>
          <c:marker>
            <c:symbol val="circle"/>
            <c:size val="5"/>
            <c:spPr>
              <a:solidFill>
                <a:schemeClr val="accent3">
                  <a:lumMod val="50000"/>
                </a:schemeClr>
              </a:solidFill>
              <a:ln w="9525">
                <a:solidFill>
                  <a:schemeClr val="accent3">
                    <a:lumMod val="50000"/>
                  </a:schemeClr>
                </a:solidFill>
              </a:ln>
              <a:effectLst/>
            </c:spPr>
          </c:marker>
          <c:yVal>
            <c:numRef>
              <c:f>levels_to_feet!$G$85</c:f>
              <c:numCache>
                <c:formatCode>General</c:formatCode>
                <c:ptCount val="1"/>
                <c:pt idx="0">
                  <c:v>661.19201699999996</c:v>
                </c:pt>
              </c:numCache>
            </c:numRef>
          </c:yVal>
          <c:smooth val="0"/>
          <c:extLst>
            <c:ext xmlns:c16="http://schemas.microsoft.com/office/drawing/2014/chart" uri="{C3380CC4-5D6E-409C-BE32-E72D297353CC}">
              <c16:uniqueId val="{0000002B-3E54-4DA5-87AB-5DF5DE587AB1}"/>
            </c:ext>
          </c:extLst>
        </c:ser>
        <c:ser>
          <c:idx val="44"/>
          <c:order val="44"/>
          <c:spPr>
            <a:ln w="25400" cap="rnd">
              <a:noFill/>
              <a:round/>
            </a:ln>
            <a:effectLst/>
          </c:spPr>
          <c:marker>
            <c:symbol val="circle"/>
            <c:size val="5"/>
            <c:spPr>
              <a:solidFill>
                <a:schemeClr val="accent5">
                  <a:lumMod val="50000"/>
                </a:schemeClr>
              </a:solidFill>
              <a:ln w="9525">
                <a:solidFill>
                  <a:schemeClr val="accent5">
                    <a:lumMod val="50000"/>
                  </a:schemeClr>
                </a:solidFill>
              </a:ln>
              <a:effectLst/>
            </c:spPr>
          </c:marker>
          <c:yVal>
            <c:numRef>
              <c:f>levels_to_feet!$G$86</c:f>
              <c:numCache>
                <c:formatCode>General</c:formatCode>
                <c:ptCount val="1"/>
                <c:pt idx="0">
                  <c:v>683.66729699999996</c:v>
                </c:pt>
              </c:numCache>
            </c:numRef>
          </c:yVal>
          <c:smooth val="0"/>
          <c:extLst>
            <c:ext xmlns:c16="http://schemas.microsoft.com/office/drawing/2014/chart" uri="{C3380CC4-5D6E-409C-BE32-E72D297353CC}">
              <c16:uniqueId val="{0000002C-3E54-4DA5-87AB-5DF5DE587AB1}"/>
            </c:ext>
          </c:extLst>
        </c:ser>
        <c:ser>
          <c:idx val="45"/>
          <c:order val="45"/>
          <c:spPr>
            <a:ln w="25400" cap="rnd">
              <a:noFill/>
              <a:round/>
            </a:ln>
            <a:effectLst/>
          </c:spPr>
          <c:marker>
            <c:symbol val="circle"/>
            <c:size val="5"/>
            <c:spPr>
              <a:solidFill>
                <a:schemeClr val="accent1">
                  <a:lumMod val="70000"/>
                  <a:lumOff val="30000"/>
                </a:schemeClr>
              </a:solidFill>
              <a:ln w="9525">
                <a:solidFill>
                  <a:schemeClr val="accent1">
                    <a:lumMod val="70000"/>
                    <a:lumOff val="30000"/>
                  </a:schemeClr>
                </a:solidFill>
              </a:ln>
              <a:effectLst/>
            </c:spPr>
          </c:marker>
          <c:yVal>
            <c:numRef>
              <c:f>levels_to_feet!$G$87</c:f>
              <c:numCache>
                <c:formatCode>General</c:formatCode>
                <c:ptCount val="1"/>
                <c:pt idx="0">
                  <c:v>700</c:v>
                </c:pt>
              </c:numCache>
            </c:numRef>
          </c:yVal>
          <c:smooth val="0"/>
          <c:extLst>
            <c:ext xmlns:c16="http://schemas.microsoft.com/office/drawing/2014/chart" uri="{C3380CC4-5D6E-409C-BE32-E72D297353CC}">
              <c16:uniqueId val="{0000002D-3E54-4DA5-87AB-5DF5DE587AB1}"/>
            </c:ext>
          </c:extLst>
        </c:ser>
        <c:ser>
          <c:idx val="46"/>
          <c:order val="46"/>
          <c:spPr>
            <a:ln w="25400" cap="rnd">
              <a:noFill/>
              <a:round/>
            </a:ln>
            <a:effectLst/>
          </c:spPr>
          <c:marker>
            <c:symbol val="circle"/>
            <c:size val="5"/>
            <c:spPr>
              <a:solidFill>
                <a:schemeClr val="accent3">
                  <a:lumMod val="70000"/>
                  <a:lumOff val="30000"/>
                </a:schemeClr>
              </a:solidFill>
              <a:ln w="9525">
                <a:solidFill>
                  <a:schemeClr val="accent3">
                    <a:lumMod val="70000"/>
                    <a:lumOff val="30000"/>
                  </a:schemeClr>
                </a:solidFill>
              </a:ln>
              <a:effectLst/>
            </c:spPr>
          </c:marker>
          <c:yVal>
            <c:numRef>
              <c:f>levels_to_feet!$G$88</c:f>
              <c:numCache>
                <c:formatCode>General</c:formatCode>
                <c:ptCount val="1"/>
                <c:pt idx="0">
                  <c:v>729.88568099999998</c:v>
                </c:pt>
              </c:numCache>
            </c:numRef>
          </c:yVal>
          <c:smooth val="0"/>
          <c:extLst>
            <c:ext xmlns:c16="http://schemas.microsoft.com/office/drawing/2014/chart" uri="{C3380CC4-5D6E-409C-BE32-E72D297353CC}">
              <c16:uniqueId val="{0000002E-3E54-4DA5-87AB-5DF5DE587AB1}"/>
            </c:ext>
          </c:extLst>
        </c:ser>
        <c:ser>
          <c:idx val="47"/>
          <c:order val="47"/>
          <c:spPr>
            <a:ln w="25400" cap="rnd">
              <a:noFill/>
              <a:round/>
            </a:ln>
            <a:effectLst/>
          </c:spPr>
          <c:marker>
            <c:symbol val="circle"/>
            <c:size val="5"/>
            <c:spPr>
              <a:solidFill>
                <a:schemeClr val="accent5">
                  <a:lumMod val="70000"/>
                  <a:lumOff val="30000"/>
                </a:schemeClr>
              </a:solidFill>
              <a:ln w="9525">
                <a:solidFill>
                  <a:schemeClr val="accent5">
                    <a:lumMod val="70000"/>
                    <a:lumOff val="30000"/>
                  </a:schemeClr>
                </a:solidFill>
              </a:ln>
              <a:effectLst/>
            </c:spPr>
          </c:marker>
          <c:yVal>
            <c:numRef>
              <c:f>levels_to_feet!$G$89</c:f>
              <c:numCache>
                <c:formatCode>General</c:formatCode>
                <c:ptCount val="1"/>
                <c:pt idx="0">
                  <c:v>753.62750200000005</c:v>
                </c:pt>
              </c:numCache>
            </c:numRef>
          </c:yVal>
          <c:smooth val="0"/>
          <c:extLst>
            <c:ext xmlns:c16="http://schemas.microsoft.com/office/drawing/2014/chart" uri="{C3380CC4-5D6E-409C-BE32-E72D297353CC}">
              <c16:uniqueId val="{0000002F-3E54-4DA5-87AB-5DF5DE587AB1}"/>
            </c:ext>
          </c:extLst>
        </c:ser>
        <c:ser>
          <c:idx val="48"/>
          <c:order val="48"/>
          <c:spPr>
            <a:ln w="25400" cap="rnd">
              <a:noFill/>
              <a:round/>
            </a:ln>
            <a:effectLst/>
          </c:spPr>
          <c:marker>
            <c:symbol val="circle"/>
            <c:size val="5"/>
            <c:spPr>
              <a:solidFill>
                <a:schemeClr val="accent1">
                  <a:lumMod val="70000"/>
                </a:schemeClr>
              </a:solidFill>
              <a:ln w="9525">
                <a:solidFill>
                  <a:schemeClr val="accent1">
                    <a:lumMod val="70000"/>
                  </a:schemeClr>
                </a:solidFill>
              </a:ln>
              <a:effectLst/>
            </c:spPr>
          </c:marker>
          <c:yVal>
            <c:numRef>
              <c:f>levels_to_feet!$G$90</c:f>
              <c:numCache>
                <c:formatCode>General</c:formatCode>
                <c:ptCount val="1"/>
                <c:pt idx="0">
                  <c:v>777.78967299999999</c:v>
                </c:pt>
              </c:numCache>
            </c:numRef>
          </c:yVal>
          <c:smooth val="0"/>
          <c:extLst>
            <c:ext xmlns:c16="http://schemas.microsoft.com/office/drawing/2014/chart" uri="{C3380CC4-5D6E-409C-BE32-E72D297353CC}">
              <c16:uniqueId val="{00000030-3E54-4DA5-87AB-5DF5DE587AB1}"/>
            </c:ext>
          </c:extLst>
        </c:ser>
        <c:ser>
          <c:idx val="49"/>
          <c:order val="49"/>
          <c:spPr>
            <a:ln w="25400" cap="rnd">
              <a:noFill/>
              <a:round/>
            </a:ln>
            <a:effectLst/>
          </c:spPr>
          <c:marker>
            <c:symbol val="circle"/>
            <c:size val="5"/>
            <c:spPr>
              <a:solidFill>
                <a:schemeClr val="accent3">
                  <a:lumMod val="70000"/>
                </a:schemeClr>
              </a:solidFill>
              <a:ln w="9525">
                <a:solidFill>
                  <a:schemeClr val="accent3">
                    <a:lumMod val="70000"/>
                  </a:schemeClr>
                </a:solidFill>
              </a:ln>
              <a:effectLst/>
            </c:spPr>
          </c:marker>
          <c:yVal>
            <c:numRef>
              <c:f>levels_to_feet!$G$91</c:f>
              <c:numCache>
                <c:formatCode>General</c:formatCode>
                <c:ptCount val="1"/>
                <c:pt idx="0">
                  <c:v>802.371399</c:v>
                </c:pt>
              </c:numCache>
            </c:numRef>
          </c:yVal>
          <c:smooth val="0"/>
          <c:extLst>
            <c:ext xmlns:c16="http://schemas.microsoft.com/office/drawing/2014/chart" uri="{C3380CC4-5D6E-409C-BE32-E72D297353CC}">
              <c16:uniqueId val="{00000031-3E54-4DA5-87AB-5DF5DE587AB1}"/>
            </c:ext>
          </c:extLst>
        </c:ser>
        <c:ser>
          <c:idx val="50"/>
          <c:order val="50"/>
          <c:spPr>
            <a:ln w="25400" cap="rnd">
              <a:noFill/>
              <a:round/>
            </a:ln>
            <a:effectLst/>
          </c:spPr>
          <c:marker>
            <c:symbol val="circle"/>
            <c:size val="5"/>
            <c:spPr>
              <a:solidFill>
                <a:schemeClr val="accent5">
                  <a:lumMod val="70000"/>
                </a:schemeClr>
              </a:solidFill>
              <a:ln w="9525">
                <a:solidFill>
                  <a:schemeClr val="accent5">
                    <a:lumMod val="70000"/>
                  </a:schemeClr>
                </a:solidFill>
              </a:ln>
              <a:effectLst/>
            </c:spPr>
          </c:marker>
          <c:yVal>
            <c:numRef>
              <c:f>levels_to_feet!$G$92</c:f>
              <c:numCache>
                <c:formatCode>General</c:formatCode>
                <c:ptCount val="1"/>
                <c:pt idx="0">
                  <c:v>827.37127699999996</c:v>
                </c:pt>
              </c:numCache>
            </c:numRef>
          </c:yVal>
          <c:smooth val="0"/>
          <c:extLst>
            <c:ext xmlns:c16="http://schemas.microsoft.com/office/drawing/2014/chart" uri="{C3380CC4-5D6E-409C-BE32-E72D297353CC}">
              <c16:uniqueId val="{00000032-3E54-4DA5-87AB-5DF5DE587AB1}"/>
            </c:ext>
          </c:extLst>
        </c:ser>
        <c:ser>
          <c:idx val="51"/>
          <c:order val="51"/>
          <c:spPr>
            <a:ln w="25400" cap="rnd">
              <a:noFill/>
              <a:round/>
            </a:ln>
            <a:effectLst/>
          </c:spPr>
          <c:marker>
            <c:symbol val="circle"/>
            <c:size val="5"/>
            <c:spPr>
              <a:solidFill>
                <a:schemeClr val="accent1">
                  <a:lumMod val="50000"/>
                  <a:lumOff val="50000"/>
                </a:schemeClr>
              </a:solidFill>
              <a:ln w="9525">
                <a:solidFill>
                  <a:schemeClr val="accent1">
                    <a:lumMod val="50000"/>
                    <a:lumOff val="50000"/>
                  </a:schemeClr>
                </a:solidFill>
              </a:ln>
              <a:effectLst/>
            </c:spPr>
          </c:marker>
          <c:yVal>
            <c:numRef>
              <c:f>levels_to_feet!$G$93</c:f>
              <c:numCache>
                <c:formatCode>General</c:formatCode>
                <c:ptCount val="1"/>
                <c:pt idx="0">
                  <c:v>850</c:v>
                </c:pt>
              </c:numCache>
            </c:numRef>
          </c:yVal>
          <c:smooth val="0"/>
          <c:extLst>
            <c:ext xmlns:c16="http://schemas.microsoft.com/office/drawing/2014/chart" uri="{C3380CC4-5D6E-409C-BE32-E72D297353CC}">
              <c16:uniqueId val="{00000033-3E54-4DA5-87AB-5DF5DE587AB1}"/>
            </c:ext>
          </c:extLst>
        </c:ser>
        <c:ser>
          <c:idx val="52"/>
          <c:order val="52"/>
          <c:spPr>
            <a:ln w="25400" cap="rnd">
              <a:noFill/>
              <a:round/>
            </a:ln>
            <a:effectLst/>
          </c:spPr>
          <c:marker>
            <c:symbol val="circle"/>
            <c:size val="5"/>
            <c:spPr>
              <a:solidFill>
                <a:schemeClr val="accent3">
                  <a:lumMod val="50000"/>
                  <a:lumOff val="50000"/>
                </a:schemeClr>
              </a:solidFill>
              <a:ln w="9525">
                <a:solidFill>
                  <a:schemeClr val="accent3">
                    <a:lumMod val="50000"/>
                    <a:lumOff val="50000"/>
                  </a:schemeClr>
                </a:solidFill>
              </a:ln>
              <a:effectLst/>
            </c:spPr>
          </c:marker>
          <c:yVal>
            <c:numRef>
              <c:f>levels_to_feet!$G$94</c:f>
              <c:numCache>
                <c:formatCode>General</c:formatCode>
                <c:ptCount val="1"/>
                <c:pt idx="0">
                  <c:v>878.62011700000005</c:v>
                </c:pt>
              </c:numCache>
            </c:numRef>
          </c:yVal>
          <c:smooth val="0"/>
          <c:extLst>
            <c:ext xmlns:c16="http://schemas.microsoft.com/office/drawing/2014/chart" uri="{C3380CC4-5D6E-409C-BE32-E72D297353CC}">
              <c16:uniqueId val="{00000034-3E54-4DA5-87AB-5DF5DE587AB1}"/>
            </c:ext>
          </c:extLst>
        </c:ser>
        <c:ser>
          <c:idx val="53"/>
          <c:order val="53"/>
          <c:spPr>
            <a:ln w="25400" cap="rnd">
              <a:noFill/>
              <a:round/>
            </a:ln>
            <a:effectLst/>
          </c:spPr>
          <c:marker>
            <c:symbol val="circle"/>
            <c:size val="5"/>
            <c:spPr>
              <a:solidFill>
                <a:schemeClr val="accent5">
                  <a:lumMod val="50000"/>
                  <a:lumOff val="50000"/>
                </a:schemeClr>
              </a:solidFill>
              <a:ln w="9525">
                <a:solidFill>
                  <a:schemeClr val="accent5">
                    <a:lumMod val="50000"/>
                    <a:lumOff val="50000"/>
                  </a:schemeClr>
                </a:solidFill>
              </a:ln>
              <a:effectLst/>
            </c:spPr>
          </c:marker>
          <c:yVal>
            <c:numRef>
              <c:f>levels_to_feet!$G$95</c:f>
              <c:numCache>
                <c:formatCode>General</c:formatCode>
                <c:ptCount val="1"/>
                <c:pt idx="0">
                  <c:v>904.865906</c:v>
                </c:pt>
              </c:numCache>
            </c:numRef>
          </c:yVal>
          <c:smooth val="0"/>
          <c:extLst>
            <c:ext xmlns:c16="http://schemas.microsoft.com/office/drawing/2014/chart" uri="{C3380CC4-5D6E-409C-BE32-E72D297353CC}">
              <c16:uniqueId val="{00000035-3E54-4DA5-87AB-5DF5DE587AB1}"/>
            </c:ext>
          </c:extLst>
        </c:ser>
        <c:ser>
          <c:idx val="54"/>
          <c:order val="54"/>
          <c:spPr>
            <a:ln w="25400" cap="rnd">
              <a:noFill/>
              <a:round/>
            </a:ln>
            <a:effectLst/>
          </c:spPr>
          <c:marker>
            <c:symbol val="circle"/>
            <c:size val="5"/>
            <c:spPr>
              <a:solidFill>
                <a:schemeClr val="accent1"/>
              </a:solidFill>
              <a:ln w="9525">
                <a:solidFill>
                  <a:schemeClr val="accent1"/>
                </a:solidFill>
              </a:ln>
              <a:effectLst/>
            </c:spPr>
          </c:marker>
          <c:yVal>
            <c:numRef>
              <c:f>levels_to_feet!$G$96</c:f>
              <c:numCache>
                <c:formatCode>General</c:formatCode>
                <c:ptCount val="1"/>
                <c:pt idx="0">
                  <c:v>925</c:v>
                </c:pt>
              </c:numCache>
            </c:numRef>
          </c:yVal>
          <c:smooth val="0"/>
          <c:extLst>
            <c:ext xmlns:c16="http://schemas.microsoft.com/office/drawing/2014/chart" uri="{C3380CC4-5D6E-409C-BE32-E72D297353CC}">
              <c16:uniqueId val="{00000036-3E54-4DA5-87AB-5DF5DE587AB1}"/>
            </c:ext>
          </c:extLst>
        </c:ser>
        <c:ser>
          <c:idx val="55"/>
          <c:order val="55"/>
          <c:spPr>
            <a:ln w="25400" cap="rnd">
              <a:noFill/>
              <a:round/>
            </a:ln>
            <a:effectLst/>
          </c:spPr>
          <c:marker>
            <c:symbol val="circle"/>
            <c:size val="5"/>
            <c:spPr>
              <a:solidFill>
                <a:schemeClr val="accent3"/>
              </a:solidFill>
              <a:ln w="9525">
                <a:solidFill>
                  <a:schemeClr val="accent3"/>
                </a:solidFill>
              </a:ln>
              <a:effectLst/>
            </c:spPr>
          </c:marker>
          <c:yVal>
            <c:numRef>
              <c:f>levels_to_feet!$G$97</c:f>
              <c:numCache>
                <c:formatCode>General</c:formatCode>
                <c:ptCount val="1"/>
                <c:pt idx="0">
                  <c:v>958.59112500000003</c:v>
                </c:pt>
              </c:numCache>
            </c:numRef>
          </c:yVal>
          <c:smooth val="0"/>
          <c:extLst>
            <c:ext xmlns:c16="http://schemas.microsoft.com/office/drawing/2014/chart" uri="{C3380CC4-5D6E-409C-BE32-E72D297353CC}">
              <c16:uniqueId val="{00000037-3E54-4DA5-87AB-5DF5DE587AB1}"/>
            </c:ext>
          </c:extLst>
        </c:ser>
        <c:ser>
          <c:idx val="56"/>
          <c:order val="56"/>
          <c:spPr>
            <a:ln w="25400" cap="rnd">
              <a:noFill/>
              <a:round/>
            </a:ln>
            <a:effectLst/>
          </c:spPr>
          <c:marker>
            <c:symbol val="circle"/>
            <c:size val="5"/>
            <c:spPr>
              <a:solidFill>
                <a:schemeClr val="accent5"/>
              </a:solidFill>
              <a:ln w="9525">
                <a:solidFill>
                  <a:schemeClr val="accent5"/>
                </a:solidFill>
              </a:ln>
              <a:effectLst/>
            </c:spPr>
          </c:marker>
          <c:yVal>
            <c:numRef>
              <c:f>levels_to_feet!$G$98</c:f>
              <c:numCache>
                <c:formatCode>General</c:formatCode>
                <c:ptCount val="1"/>
                <c:pt idx="0">
                  <c:v>986.06700000000001</c:v>
                </c:pt>
              </c:numCache>
            </c:numRef>
          </c:yVal>
          <c:smooth val="0"/>
          <c:extLst>
            <c:ext xmlns:c16="http://schemas.microsoft.com/office/drawing/2014/chart" uri="{C3380CC4-5D6E-409C-BE32-E72D297353CC}">
              <c16:uniqueId val="{00000038-3E54-4DA5-87AB-5DF5DE587AB1}"/>
            </c:ext>
          </c:extLst>
        </c:ser>
        <c:ser>
          <c:idx val="57"/>
          <c:order val="57"/>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yVal>
            <c:numRef>
              <c:f>levels_to_feet!$G$99</c:f>
              <c:numCache>
                <c:formatCode>General</c:formatCode>
                <c:ptCount val="1"/>
                <c:pt idx="0">
                  <c:v>1000</c:v>
                </c:pt>
              </c:numCache>
            </c:numRef>
          </c:yVal>
          <c:smooth val="0"/>
          <c:extLst>
            <c:ext xmlns:c16="http://schemas.microsoft.com/office/drawing/2014/chart" uri="{C3380CC4-5D6E-409C-BE32-E72D297353CC}">
              <c16:uniqueId val="{00000039-3E54-4DA5-87AB-5DF5DE587AB1}"/>
            </c:ext>
          </c:extLst>
        </c:ser>
        <c:dLbls>
          <c:showLegendKey val="0"/>
          <c:showVal val="0"/>
          <c:showCatName val="0"/>
          <c:showSerName val="0"/>
          <c:showPercent val="0"/>
          <c:showBubbleSize val="0"/>
        </c:dLbls>
        <c:axId val="226767504"/>
        <c:axId val="226767112"/>
      </c:scatterChart>
      <c:valAx>
        <c:axId val="226767504"/>
        <c:scaling>
          <c:orientation val="minMax"/>
          <c:max val="2"/>
        </c:scaling>
        <c:delete val="0"/>
        <c:axPos val="t"/>
        <c:title>
          <c:tx>
            <c:rich>
              <a:bodyPr rot="0" spcFirstLastPara="1" vertOverflow="ellipsis" vert="horz" wrap="square" anchor="ctr" anchorCtr="1"/>
              <a:lstStyle/>
              <a:p>
                <a:pPr>
                  <a:defRPr sz="1400" b="0" i="0" u="none" strike="noStrike" kern="1200" baseline="0">
                    <a:solidFill>
                      <a:schemeClr val="tx1">
                        <a:lumMod val="95000"/>
                        <a:lumOff val="5000"/>
                      </a:schemeClr>
                    </a:solidFill>
                    <a:latin typeface="+mn-lt"/>
                    <a:ea typeface="+mn-ea"/>
                    <a:cs typeface="+mn-cs"/>
                  </a:defRPr>
                </a:pPr>
                <a:r>
                  <a:rPr lang="en-US" sz="1400" dirty="0">
                    <a:solidFill>
                      <a:schemeClr val="tx1">
                        <a:lumMod val="95000"/>
                        <a:lumOff val="5000"/>
                      </a:schemeClr>
                    </a:solidFill>
                  </a:rPr>
                  <a:t>Data </a:t>
                </a:r>
                <a:r>
                  <a:rPr lang="en-US" sz="1400" dirty="0" smtClean="0">
                    <a:solidFill>
                      <a:schemeClr val="tx1">
                        <a:lumMod val="95000"/>
                        <a:lumOff val="5000"/>
                      </a:schemeClr>
                    </a:solidFill>
                  </a:rPr>
                  <a:t>Levels in AWIPS 2</a:t>
                </a:r>
                <a:endParaRPr lang="en-US" sz="1400" dirty="0">
                  <a:solidFill>
                    <a:schemeClr val="tx1">
                      <a:lumMod val="95000"/>
                      <a:lumOff val="5000"/>
                    </a:schemeClr>
                  </a:solidFill>
                </a:endParaRP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95000"/>
                      <a:lumOff val="5000"/>
                    </a:schemeClr>
                  </a:solidFill>
                  <a:latin typeface="+mn-lt"/>
                  <a:ea typeface="+mn-ea"/>
                  <a:cs typeface="+mn-cs"/>
                </a:defRPr>
              </a:pPr>
              <a:endParaRPr lang="en-US"/>
            </a:p>
          </c:txPr>
        </c:title>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6767112"/>
        <c:crossesAt val="1"/>
        <c:crossBetween val="midCat"/>
      </c:valAx>
      <c:valAx>
        <c:axId val="226767112"/>
        <c:scaling>
          <c:orientation val="maxMin"/>
          <c:max val="1000"/>
        </c:scaling>
        <c:delete val="0"/>
        <c:axPos val="l"/>
        <c:majorGridlines>
          <c:spPr>
            <a:ln w="9525" cap="flat" cmpd="sng" algn="ctr">
              <a:solidFill>
                <a:schemeClr val="accent2">
                  <a:lumMod val="50000"/>
                </a:schemeClr>
              </a:solidFill>
              <a:round/>
            </a:ln>
            <a:effectLst/>
          </c:spPr>
        </c:majorGridlines>
        <c:minorGridlines>
          <c:spPr>
            <a:ln w="9525" cap="flat" cmpd="sng" algn="ctr">
              <a:solidFill>
                <a:schemeClr val="accent2">
                  <a:lumMod val="20000"/>
                  <a:lumOff val="80000"/>
                </a:schemeClr>
              </a:solidFill>
              <a:round/>
            </a:ln>
            <a:effectLst/>
          </c:spPr>
        </c:minorGridlines>
        <c:title>
          <c:tx>
            <c:rich>
              <a:bodyPr rot="-5400000" spcFirstLastPara="1" vertOverflow="ellipsis" vert="horz" wrap="square" anchor="ctr" anchorCtr="1"/>
              <a:lstStyle/>
              <a:p>
                <a:pPr>
                  <a:defRPr sz="1400" b="0" i="0" u="none" strike="noStrike" kern="1200" baseline="0">
                    <a:solidFill>
                      <a:schemeClr val="tx1">
                        <a:lumMod val="95000"/>
                        <a:lumOff val="5000"/>
                      </a:schemeClr>
                    </a:solidFill>
                    <a:latin typeface="+mn-lt"/>
                    <a:ea typeface="+mn-ea"/>
                    <a:cs typeface="+mn-cs"/>
                  </a:defRPr>
                </a:pPr>
                <a:r>
                  <a:rPr lang="en-US" sz="1400" dirty="0">
                    <a:solidFill>
                      <a:schemeClr val="tx1">
                        <a:lumMod val="95000"/>
                        <a:lumOff val="5000"/>
                      </a:schemeClr>
                    </a:solidFill>
                  </a:rPr>
                  <a:t>Pressure Levels (</a:t>
                </a:r>
                <a:r>
                  <a:rPr lang="en-US" sz="1400" dirty="0" err="1">
                    <a:solidFill>
                      <a:schemeClr val="tx1">
                        <a:lumMod val="95000"/>
                        <a:lumOff val="5000"/>
                      </a:schemeClr>
                    </a:solidFill>
                  </a:rPr>
                  <a:t>mb</a:t>
                </a:r>
                <a:r>
                  <a:rPr lang="en-US" sz="1400" dirty="0">
                    <a:solidFill>
                      <a:schemeClr val="tx1">
                        <a:lumMod val="95000"/>
                        <a:lumOff val="5000"/>
                      </a:schemeClr>
                    </a:solidFill>
                  </a:rPr>
                  <a:t>)</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95000"/>
                      <a:lumOff val="5000"/>
                    </a:schemeClr>
                  </a:solidFill>
                  <a:latin typeface="+mn-lt"/>
                  <a:ea typeface="+mn-ea"/>
                  <a:cs typeface="+mn-cs"/>
                </a:defRPr>
              </a:pPr>
              <a:endParaRPr lang="en-US"/>
            </a:p>
          </c:txPr>
        </c:title>
        <c:numFmt formatCode="General" sourceLinked="1"/>
        <c:majorTickMark val="out"/>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2676750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033908-100D-452C-95AE-499A5A48D819}" type="datetimeFigureOut">
              <a:rPr lang="en-US" smtClean="0"/>
              <a:t>6/8/2017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1D2FC1-26FF-4BFF-AE3E-6CF0DF986AD5}" type="slidenum">
              <a:rPr lang="en-US" smtClean="0"/>
              <a:t>‹#›</a:t>
            </a:fld>
            <a:endParaRPr lang="en-US"/>
          </a:p>
        </p:txBody>
      </p:sp>
    </p:spTree>
    <p:extLst>
      <p:ext uri="{BB962C8B-B14F-4D97-AF65-F5344CB8AC3E}">
        <p14:creationId xmlns:p14="http://schemas.microsoft.com/office/powerpoint/2010/main" val="152377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1D2FC1-26FF-4BFF-AE3E-6CF0DF986AD5}" type="slidenum">
              <a:rPr lang="en-US" smtClean="0"/>
              <a:t>2</a:t>
            </a:fld>
            <a:endParaRPr lang="en-US"/>
          </a:p>
        </p:txBody>
      </p:sp>
    </p:spTree>
    <p:extLst>
      <p:ext uri="{BB962C8B-B14F-4D97-AF65-F5344CB8AC3E}">
        <p14:creationId xmlns:p14="http://schemas.microsoft.com/office/powerpoint/2010/main" val="164980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1D2FC1-26FF-4BFF-AE3E-6CF0DF986AD5}" type="slidenum">
              <a:rPr lang="en-US" smtClean="0"/>
              <a:t>6</a:t>
            </a:fld>
            <a:endParaRPr lang="en-US"/>
          </a:p>
        </p:txBody>
      </p:sp>
    </p:spTree>
    <p:extLst>
      <p:ext uri="{BB962C8B-B14F-4D97-AF65-F5344CB8AC3E}">
        <p14:creationId xmlns:p14="http://schemas.microsoft.com/office/powerpoint/2010/main" val="1990890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1D2FC1-26FF-4BFF-AE3E-6CF0DF986AD5}" type="slidenum">
              <a:rPr lang="en-US" smtClean="0"/>
              <a:t>9</a:t>
            </a:fld>
            <a:endParaRPr lang="en-US"/>
          </a:p>
        </p:txBody>
      </p:sp>
    </p:spTree>
    <p:extLst>
      <p:ext uri="{BB962C8B-B14F-4D97-AF65-F5344CB8AC3E}">
        <p14:creationId xmlns:p14="http://schemas.microsoft.com/office/powerpoint/2010/main" val="2481822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942E25-D84A-47C2-9D57-2EA118D74DF9}" type="slidenum">
              <a:rPr lang="en-US" smtClean="0"/>
              <a:t>10</a:t>
            </a:fld>
            <a:endParaRPr lang="en-US"/>
          </a:p>
        </p:txBody>
      </p:sp>
    </p:spTree>
    <p:extLst>
      <p:ext uri="{BB962C8B-B14F-4D97-AF65-F5344CB8AC3E}">
        <p14:creationId xmlns:p14="http://schemas.microsoft.com/office/powerpoint/2010/main" val="3462022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major challenge ahead of us is to build forecaster confidence in NUCAPS. We recognize forecasters are weary of satellite soundings. They know and trust their radiosondes. Moreover, they’re used to looking at imagers from which a lot can be inferred visually. The question is how do you reconcile the differences between radiosondes and NUCAPS soundings, or images and measurements in a forecaster environment that depends on fast, intuitive interpretation and decision making. </a:t>
            </a:r>
          </a:p>
        </p:txBody>
      </p:sp>
      <p:sp>
        <p:nvSpPr>
          <p:cNvPr id="4" name="Slide Number Placeholder 3"/>
          <p:cNvSpPr>
            <a:spLocks noGrp="1"/>
          </p:cNvSpPr>
          <p:nvPr>
            <p:ph type="sldNum" sz="quarter" idx="10"/>
          </p:nvPr>
        </p:nvSpPr>
        <p:spPr/>
        <p:txBody>
          <a:bodyPr/>
          <a:lstStyle/>
          <a:p>
            <a:fld id="{E2E0D078-AE14-5E4D-BBC6-527331DA7C8E}" type="slidenum">
              <a:rPr lang="en-US" smtClean="0"/>
              <a:t>20</a:t>
            </a:fld>
            <a:endParaRPr lang="en-US"/>
          </a:p>
        </p:txBody>
      </p:sp>
    </p:spTree>
    <p:extLst>
      <p:ext uri="{BB962C8B-B14F-4D97-AF65-F5344CB8AC3E}">
        <p14:creationId xmlns:p14="http://schemas.microsoft.com/office/powerpoint/2010/main" val="2459362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of the questions I (Nadia</a:t>
            </a:r>
            <a:r>
              <a:rPr lang="en-US" baseline="0" dirty="0" smtClean="0"/>
              <a:t> Smith) have. </a:t>
            </a:r>
            <a:endParaRPr lang="en-US" dirty="0"/>
          </a:p>
        </p:txBody>
      </p:sp>
      <p:sp>
        <p:nvSpPr>
          <p:cNvPr id="4" name="Slide Number Placeholder 3"/>
          <p:cNvSpPr>
            <a:spLocks noGrp="1"/>
          </p:cNvSpPr>
          <p:nvPr>
            <p:ph type="sldNum" sz="quarter" idx="10"/>
          </p:nvPr>
        </p:nvSpPr>
        <p:spPr/>
        <p:txBody>
          <a:bodyPr/>
          <a:lstStyle/>
          <a:p>
            <a:fld id="{331D2FC1-26FF-4BFF-AE3E-6CF0DF986AD5}" type="slidenum">
              <a:rPr lang="en-US" smtClean="0"/>
              <a:t>23</a:t>
            </a:fld>
            <a:endParaRPr lang="en-US"/>
          </a:p>
        </p:txBody>
      </p:sp>
    </p:spTree>
    <p:extLst>
      <p:ext uri="{BB962C8B-B14F-4D97-AF65-F5344CB8AC3E}">
        <p14:creationId xmlns:p14="http://schemas.microsoft.com/office/powerpoint/2010/main" val="2660815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071946-F0D5-46AB-B811-89B4AA44E6E6}" type="datetimeFigureOut">
              <a:rPr lang="en-US" smtClean="0"/>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B19D8-0C5B-4F4A-BFBC-A14B57935C01}" type="slidenum">
              <a:rPr lang="en-US" smtClean="0"/>
              <a:t>‹#›</a:t>
            </a:fld>
            <a:endParaRPr lang="en-US"/>
          </a:p>
        </p:txBody>
      </p:sp>
    </p:spTree>
    <p:extLst>
      <p:ext uri="{BB962C8B-B14F-4D97-AF65-F5344CB8AC3E}">
        <p14:creationId xmlns:p14="http://schemas.microsoft.com/office/powerpoint/2010/main" val="3329545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071946-F0D5-46AB-B811-89B4AA44E6E6}" type="datetimeFigureOut">
              <a:rPr lang="en-US" smtClean="0"/>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B19D8-0C5B-4F4A-BFBC-A14B57935C01}" type="slidenum">
              <a:rPr lang="en-US" smtClean="0"/>
              <a:t>‹#›</a:t>
            </a:fld>
            <a:endParaRPr lang="en-US"/>
          </a:p>
        </p:txBody>
      </p:sp>
    </p:spTree>
    <p:extLst>
      <p:ext uri="{BB962C8B-B14F-4D97-AF65-F5344CB8AC3E}">
        <p14:creationId xmlns:p14="http://schemas.microsoft.com/office/powerpoint/2010/main" val="323768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071946-F0D5-46AB-B811-89B4AA44E6E6}" type="datetimeFigureOut">
              <a:rPr lang="en-US" smtClean="0"/>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B19D8-0C5B-4F4A-BFBC-A14B57935C01}" type="slidenum">
              <a:rPr lang="en-US" smtClean="0"/>
              <a:t>‹#›</a:t>
            </a:fld>
            <a:endParaRPr lang="en-US"/>
          </a:p>
        </p:txBody>
      </p:sp>
    </p:spTree>
    <p:extLst>
      <p:ext uri="{BB962C8B-B14F-4D97-AF65-F5344CB8AC3E}">
        <p14:creationId xmlns:p14="http://schemas.microsoft.com/office/powerpoint/2010/main" val="3112940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34687"/>
            <a:ext cx="2743200" cy="365125"/>
          </a:xfrm>
        </p:spPr>
        <p:txBody>
          <a:bodyPr/>
          <a:lstStyle>
            <a:lvl1pPr>
              <a:defRPr sz="1800" baseline="0">
                <a:latin typeface="Times New Roman" charset="0"/>
              </a:defRPr>
            </a:lvl1pPr>
          </a:lstStyle>
          <a:p>
            <a:fld id="{28682E35-667B-5A4C-AF09-E52E61B2916C}" type="slidenum">
              <a:rPr lang="en-US" smtClean="0"/>
              <a:pPr/>
              <a:t>‹#›</a:t>
            </a:fld>
            <a:endParaRPr lang="en-US" dirty="0"/>
          </a:p>
        </p:txBody>
      </p:sp>
    </p:spTree>
    <p:extLst>
      <p:ext uri="{BB962C8B-B14F-4D97-AF65-F5344CB8AC3E}">
        <p14:creationId xmlns:p14="http://schemas.microsoft.com/office/powerpoint/2010/main" val="3142261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071946-F0D5-46AB-B811-89B4AA44E6E6}" type="datetimeFigureOut">
              <a:rPr lang="en-US" smtClean="0"/>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B19D8-0C5B-4F4A-BFBC-A14B57935C01}" type="slidenum">
              <a:rPr lang="en-US" smtClean="0"/>
              <a:t>‹#›</a:t>
            </a:fld>
            <a:endParaRPr lang="en-US"/>
          </a:p>
        </p:txBody>
      </p:sp>
    </p:spTree>
    <p:extLst>
      <p:ext uri="{BB962C8B-B14F-4D97-AF65-F5344CB8AC3E}">
        <p14:creationId xmlns:p14="http://schemas.microsoft.com/office/powerpoint/2010/main" val="3218222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071946-F0D5-46AB-B811-89B4AA44E6E6}" type="datetimeFigureOut">
              <a:rPr lang="en-US" smtClean="0"/>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B19D8-0C5B-4F4A-BFBC-A14B57935C01}" type="slidenum">
              <a:rPr lang="en-US" smtClean="0"/>
              <a:t>‹#›</a:t>
            </a:fld>
            <a:endParaRPr lang="en-US"/>
          </a:p>
        </p:txBody>
      </p:sp>
    </p:spTree>
    <p:extLst>
      <p:ext uri="{BB962C8B-B14F-4D97-AF65-F5344CB8AC3E}">
        <p14:creationId xmlns:p14="http://schemas.microsoft.com/office/powerpoint/2010/main" val="58690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071946-F0D5-46AB-B811-89B4AA44E6E6}" type="datetimeFigureOut">
              <a:rPr lang="en-US" smtClean="0"/>
              <a:t>6/8/2017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B19D8-0C5B-4F4A-BFBC-A14B57935C01}" type="slidenum">
              <a:rPr lang="en-US" smtClean="0"/>
              <a:t>‹#›</a:t>
            </a:fld>
            <a:endParaRPr lang="en-US"/>
          </a:p>
        </p:txBody>
      </p:sp>
    </p:spTree>
    <p:extLst>
      <p:ext uri="{BB962C8B-B14F-4D97-AF65-F5344CB8AC3E}">
        <p14:creationId xmlns:p14="http://schemas.microsoft.com/office/powerpoint/2010/main" val="3154284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071946-F0D5-46AB-B811-89B4AA44E6E6}" type="datetimeFigureOut">
              <a:rPr lang="en-US" smtClean="0"/>
              <a:t>6/8/2017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9B19D8-0C5B-4F4A-BFBC-A14B57935C01}" type="slidenum">
              <a:rPr lang="en-US" smtClean="0"/>
              <a:t>‹#›</a:t>
            </a:fld>
            <a:endParaRPr lang="en-US"/>
          </a:p>
        </p:txBody>
      </p:sp>
    </p:spTree>
    <p:extLst>
      <p:ext uri="{BB962C8B-B14F-4D97-AF65-F5344CB8AC3E}">
        <p14:creationId xmlns:p14="http://schemas.microsoft.com/office/powerpoint/2010/main" val="953179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071946-F0D5-46AB-B811-89B4AA44E6E6}" type="datetimeFigureOut">
              <a:rPr lang="en-US" smtClean="0"/>
              <a:t>6/8/2017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9B19D8-0C5B-4F4A-BFBC-A14B57935C01}" type="slidenum">
              <a:rPr lang="en-US" smtClean="0"/>
              <a:t>‹#›</a:t>
            </a:fld>
            <a:endParaRPr lang="en-US"/>
          </a:p>
        </p:txBody>
      </p:sp>
    </p:spTree>
    <p:extLst>
      <p:ext uri="{BB962C8B-B14F-4D97-AF65-F5344CB8AC3E}">
        <p14:creationId xmlns:p14="http://schemas.microsoft.com/office/powerpoint/2010/main" val="164099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071946-F0D5-46AB-B811-89B4AA44E6E6}" type="datetimeFigureOut">
              <a:rPr lang="en-US" smtClean="0"/>
              <a:t>6/8/2017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9B19D8-0C5B-4F4A-BFBC-A14B57935C01}" type="slidenum">
              <a:rPr lang="en-US" smtClean="0"/>
              <a:t>‹#›</a:t>
            </a:fld>
            <a:endParaRPr lang="en-US"/>
          </a:p>
        </p:txBody>
      </p:sp>
    </p:spTree>
    <p:extLst>
      <p:ext uri="{BB962C8B-B14F-4D97-AF65-F5344CB8AC3E}">
        <p14:creationId xmlns:p14="http://schemas.microsoft.com/office/powerpoint/2010/main" val="4034181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071946-F0D5-46AB-B811-89B4AA44E6E6}" type="datetimeFigureOut">
              <a:rPr lang="en-US" smtClean="0"/>
              <a:t>6/8/2017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B19D8-0C5B-4F4A-BFBC-A14B57935C01}" type="slidenum">
              <a:rPr lang="en-US" smtClean="0"/>
              <a:t>‹#›</a:t>
            </a:fld>
            <a:endParaRPr lang="en-US"/>
          </a:p>
        </p:txBody>
      </p:sp>
    </p:spTree>
    <p:extLst>
      <p:ext uri="{BB962C8B-B14F-4D97-AF65-F5344CB8AC3E}">
        <p14:creationId xmlns:p14="http://schemas.microsoft.com/office/powerpoint/2010/main" val="114443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071946-F0D5-46AB-B811-89B4AA44E6E6}" type="datetimeFigureOut">
              <a:rPr lang="en-US" smtClean="0"/>
              <a:t>6/8/2017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B19D8-0C5B-4F4A-BFBC-A14B57935C01}" type="slidenum">
              <a:rPr lang="en-US" smtClean="0"/>
              <a:t>‹#›</a:t>
            </a:fld>
            <a:endParaRPr lang="en-US"/>
          </a:p>
        </p:txBody>
      </p:sp>
    </p:spTree>
    <p:extLst>
      <p:ext uri="{BB962C8B-B14F-4D97-AF65-F5344CB8AC3E}">
        <p14:creationId xmlns:p14="http://schemas.microsoft.com/office/powerpoint/2010/main" val="7943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71946-F0D5-46AB-B811-89B4AA44E6E6}" type="datetimeFigureOut">
              <a:rPr lang="en-US" smtClean="0"/>
              <a:t>6/8/2017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B19D8-0C5B-4F4A-BFBC-A14B57935C01}" type="slidenum">
              <a:rPr lang="en-US" smtClean="0"/>
              <a:t>‹#›</a:t>
            </a:fld>
            <a:endParaRPr lang="en-US"/>
          </a:p>
        </p:txBody>
      </p:sp>
    </p:spTree>
    <p:extLst>
      <p:ext uri="{BB962C8B-B14F-4D97-AF65-F5344CB8AC3E}">
        <p14:creationId xmlns:p14="http://schemas.microsoft.com/office/powerpoint/2010/main" val="35482531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effectLst>
                  <a:outerShdw blurRad="38100" dist="38100" dir="2700000" algn="tl">
                    <a:srgbClr val="000000">
                      <a:alpha val="43137"/>
                    </a:srgbClr>
                  </a:outerShdw>
                </a:effectLst>
              </a:rPr>
              <a:t>Gridded NUCAPS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for Anticipating Convection</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t>Joint Project between</a:t>
            </a:r>
          </a:p>
          <a:p>
            <a:r>
              <a:rPr lang="en-US" dirty="0" smtClean="0"/>
              <a:t>NASA </a:t>
            </a:r>
            <a:r>
              <a:rPr lang="en-US" dirty="0" err="1" smtClean="0"/>
              <a:t>SPoRT</a:t>
            </a:r>
            <a:r>
              <a:rPr lang="en-US" dirty="0" smtClean="0"/>
              <a:t>, NOAA, CIMSS, CIRA, GINA, and STC</a:t>
            </a:r>
            <a:endParaRPr lang="en-US" dirty="0"/>
          </a:p>
        </p:txBody>
      </p:sp>
      <p:pic>
        <p:nvPicPr>
          <p:cNvPr id="6" name="Picture 5"/>
          <p:cNvPicPr>
            <a:picLocks noChangeAspect="1"/>
          </p:cNvPicPr>
          <p:nvPr/>
        </p:nvPicPr>
        <p:blipFill>
          <a:blip r:embed="rId2"/>
          <a:stretch>
            <a:fillRect/>
          </a:stretch>
        </p:blipFill>
        <p:spPr>
          <a:xfrm>
            <a:off x="312536" y="5814013"/>
            <a:ext cx="1314450" cy="9525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866" y="5848373"/>
            <a:ext cx="2010588" cy="894361"/>
          </a:xfrm>
          <a:prstGeom prst="rect">
            <a:avLst/>
          </a:prstGeom>
        </p:spPr>
      </p:pic>
      <p:pic>
        <p:nvPicPr>
          <p:cNvPr id="8" name="Picture 7"/>
          <p:cNvPicPr>
            <a:picLocks noChangeAspect="1"/>
          </p:cNvPicPr>
          <p:nvPr/>
        </p:nvPicPr>
        <p:blipFill>
          <a:blip r:embed="rId4"/>
          <a:stretch>
            <a:fillRect/>
          </a:stretch>
        </p:blipFill>
        <p:spPr>
          <a:xfrm>
            <a:off x="9000329" y="4905229"/>
            <a:ext cx="2937776" cy="70514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7494" y="5780678"/>
            <a:ext cx="971811" cy="971811"/>
          </a:xfrm>
          <a:prstGeom prst="rect">
            <a:avLst/>
          </a:prstGeom>
        </p:spPr>
      </p:pic>
      <p:pic>
        <p:nvPicPr>
          <p:cNvPr id="10" name="Picture 9"/>
          <p:cNvPicPr>
            <a:picLocks noChangeAspect="1"/>
          </p:cNvPicPr>
          <p:nvPr/>
        </p:nvPicPr>
        <p:blipFill>
          <a:blip r:embed="rId6"/>
          <a:stretch>
            <a:fillRect/>
          </a:stretch>
        </p:blipFill>
        <p:spPr>
          <a:xfrm>
            <a:off x="10113066" y="5914554"/>
            <a:ext cx="1905000" cy="7620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026" y="4905229"/>
            <a:ext cx="3975652" cy="814062"/>
          </a:xfrm>
          <a:prstGeom prst="rect">
            <a:avLst/>
          </a:prstGeom>
        </p:spPr>
      </p:pic>
    </p:spTree>
    <p:extLst>
      <p:ext uri="{BB962C8B-B14F-4D97-AF65-F5344CB8AC3E}">
        <p14:creationId xmlns:p14="http://schemas.microsoft.com/office/powerpoint/2010/main" val="1706166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a:xfrm>
            <a:off x="393192" y="182880"/>
            <a:ext cx="91440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b="1" dirty="0">
                <a:solidFill>
                  <a:sysClr val="windowText" lastClr="000000"/>
                </a:solidFill>
                <a:effectLst>
                  <a:outerShdw blurRad="38100" dist="38100" dir="2700000" algn="tl">
                    <a:srgbClr val="000000">
                      <a:alpha val="43137"/>
                    </a:srgbClr>
                  </a:outerShdw>
                </a:effectLst>
              </a:rPr>
              <a:t>Current Operational NUCAPS Visualization</a:t>
            </a:r>
          </a:p>
        </p:txBody>
      </p:sp>
      <p:pic>
        <p:nvPicPr>
          <p:cNvPr id="29" name="Picture 28"/>
          <p:cNvPicPr>
            <a:picLocks noChangeAspect="1"/>
          </p:cNvPicPr>
          <p:nvPr/>
        </p:nvPicPr>
        <p:blipFill>
          <a:blip r:embed="rId3"/>
          <a:stretch>
            <a:fillRect/>
          </a:stretch>
        </p:blipFill>
        <p:spPr>
          <a:xfrm>
            <a:off x="7221299" y="1021396"/>
            <a:ext cx="4222162" cy="3200400"/>
          </a:xfrm>
          <a:prstGeom prst="rect">
            <a:avLst/>
          </a:prstGeom>
        </p:spPr>
      </p:pic>
      <p:pic>
        <p:nvPicPr>
          <p:cNvPr id="31" name="Picture 30"/>
          <p:cNvPicPr>
            <a:picLocks noChangeAspect="1"/>
          </p:cNvPicPr>
          <p:nvPr/>
        </p:nvPicPr>
        <p:blipFill rotWithShape="1">
          <a:blip r:embed="rId4"/>
          <a:srcRect l="49397"/>
          <a:stretch/>
        </p:blipFill>
        <p:spPr>
          <a:xfrm>
            <a:off x="8686799" y="4012978"/>
            <a:ext cx="3012483" cy="2743200"/>
          </a:xfrm>
          <a:prstGeom prst="rect">
            <a:avLst/>
          </a:prstGeom>
        </p:spPr>
      </p:pic>
      <p:sp>
        <p:nvSpPr>
          <p:cNvPr id="32" name="Rectangle 31"/>
          <p:cNvSpPr/>
          <p:nvPr/>
        </p:nvSpPr>
        <p:spPr>
          <a:xfrm>
            <a:off x="10699157" y="4118037"/>
            <a:ext cx="762000" cy="186771"/>
          </a:xfrm>
          <a:prstGeom prst="rect">
            <a:avLst/>
          </a:prstGeom>
          <a:solidFill>
            <a:sysClr val="windowText" lastClr="000000"/>
          </a:solidFill>
          <a:ln w="25400" cap="flat" cmpd="sng" algn="ctr">
            <a:noFill/>
            <a:prstDash val="solid"/>
          </a:ln>
          <a:effectLst/>
        </p:spPr>
        <p:txBody>
          <a:bodyPr rtlCol="0" anchor="ctr"/>
          <a:lstStyle/>
          <a:p>
            <a:pPr algn="ctr">
              <a:defRPr/>
            </a:pPr>
            <a:endParaRPr lang="en-US" kern="0">
              <a:solidFill>
                <a:prstClr val="white"/>
              </a:solidFill>
              <a:latin typeface="Calibri"/>
            </a:endParaRPr>
          </a:p>
        </p:txBody>
      </p:sp>
      <p:sp>
        <p:nvSpPr>
          <p:cNvPr id="33" name="Rectangle 32"/>
          <p:cNvSpPr/>
          <p:nvPr/>
        </p:nvSpPr>
        <p:spPr>
          <a:xfrm>
            <a:off x="5672242" y="4012978"/>
            <a:ext cx="2952751" cy="2743200"/>
          </a:xfrm>
          <a:prstGeom prst="rect">
            <a:avLst/>
          </a:prstGeom>
          <a:solidFill>
            <a:sysClr val="window" lastClr="FFFFFF"/>
          </a:solidFill>
          <a:ln w="25400" cap="flat" cmpd="sng" algn="ctr">
            <a:noFill/>
            <a:prstDash val="solid"/>
          </a:ln>
          <a:effectLst/>
        </p:spPr>
        <p:txBody>
          <a:bodyPr rtlCol="0" anchor="ctr"/>
          <a:lstStyle/>
          <a:p>
            <a:pPr algn="ctr">
              <a:defRPr/>
            </a:pPr>
            <a:endParaRPr lang="en-US" kern="0">
              <a:solidFill>
                <a:prstClr val="white"/>
              </a:solidFill>
              <a:latin typeface="Calibri"/>
            </a:endParaRPr>
          </a:p>
        </p:txBody>
      </p:sp>
      <p:sp>
        <p:nvSpPr>
          <p:cNvPr id="35" name="Content Placeholder 2"/>
          <p:cNvSpPr txBox="1">
            <a:spLocks/>
          </p:cNvSpPr>
          <p:nvPr/>
        </p:nvSpPr>
        <p:spPr>
          <a:xfrm>
            <a:off x="393192" y="1192819"/>
            <a:ext cx="5543550" cy="54072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dirty="0">
                <a:solidFill>
                  <a:sysClr val="windowText" lastClr="000000"/>
                </a:solidFill>
                <a:latin typeface="Calibri"/>
              </a:rPr>
              <a:t>NUCAPS is the NOAA Operational Retrieval algorithm for </a:t>
            </a:r>
            <a:r>
              <a:rPr lang="en-US" sz="2400" dirty="0" err="1">
                <a:solidFill>
                  <a:sysClr val="windowText" lastClr="000000"/>
                </a:solidFill>
                <a:latin typeface="Calibri"/>
              </a:rPr>
              <a:t>CrIS</a:t>
            </a:r>
            <a:r>
              <a:rPr lang="en-US" sz="2400" dirty="0">
                <a:solidFill>
                  <a:sysClr val="windowText" lastClr="000000"/>
                </a:solidFill>
                <a:latin typeface="Calibri"/>
              </a:rPr>
              <a:t>/ATMS and IASI/AMSU T and q profiles</a:t>
            </a:r>
          </a:p>
          <a:p>
            <a:pPr>
              <a:defRPr/>
            </a:pPr>
            <a:r>
              <a:rPr lang="en-US" sz="2400" dirty="0">
                <a:solidFill>
                  <a:sysClr val="windowText" lastClr="000000"/>
                </a:solidFill>
                <a:latin typeface="Calibri"/>
              </a:rPr>
              <a:t>Capabilities for displaying individual Skew-T plots are available in the latest versions of AWIPS II with quality control </a:t>
            </a:r>
            <a:r>
              <a:rPr lang="en-US" sz="2400" dirty="0" smtClean="0">
                <a:solidFill>
                  <a:sysClr val="windowText" lastClr="000000"/>
                </a:solidFill>
                <a:latin typeface="Calibri"/>
              </a:rPr>
              <a:t>flags </a:t>
            </a:r>
            <a:endParaRPr lang="en-US" sz="2400" dirty="0">
              <a:solidFill>
                <a:sysClr val="windowText" lastClr="000000"/>
              </a:solidFill>
              <a:latin typeface="Calibri"/>
            </a:endParaRPr>
          </a:p>
          <a:p>
            <a:pPr>
              <a:defRPr/>
            </a:pPr>
            <a:r>
              <a:rPr lang="en-US" sz="2400" dirty="0">
                <a:solidFill>
                  <a:sysClr val="windowText" lastClr="000000"/>
                </a:solidFill>
                <a:latin typeface="Calibri"/>
              </a:rPr>
              <a:t>Skew-</a:t>
            </a:r>
            <a:r>
              <a:rPr lang="en-US" sz="2400" dirty="0" err="1">
                <a:solidFill>
                  <a:sysClr val="windowText" lastClr="000000"/>
                </a:solidFill>
                <a:latin typeface="Calibri"/>
              </a:rPr>
              <a:t>Ts</a:t>
            </a:r>
            <a:r>
              <a:rPr lang="en-US" sz="2400" dirty="0">
                <a:solidFill>
                  <a:sysClr val="windowText" lastClr="000000"/>
                </a:solidFill>
                <a:latin typeface="Calibri"/>
              </a:rPr>
              <a:t> are valuable for some forecast challenges, </a:t>
            </a:r>
            <a:r>
              <a:rPr lang="en-US" sz="2400" dirty="0" smtClean="0">
                <a:solidFill>
                  <a:sysClr val="windowText" lastClr="000000"/>
                </a:solidFill>
                <a:latin typeface="Calibri"/>
              </a:rPr>
              <a:t>and </a:t>
            </a:r>
            <a:r>
              <a:rPr lang="en-US" sz="2400" b="1" i="1" dirty="0">
                <a:solidFill>
                  <a:sysClr val="windowText" lastClr="000000"/>
                </a:solidFill>
                <a:latin typeface="Calibri"/>
              </a:rPr>
              <a:t>visualizing the data in plan view or cross section may be more useful for others</a:t>
            </a:r>
          </a:p>
          <a:p>
            <a:r>
              <a:rPr lang="en-US" sz="2400" dirty="0" smtClean="0"/>
              <a:t>NUCAPS allows </a:t>
            </a:r>
            <a:r>
              <a:rPr lang="en-US" sz="2400" dirty="0"/>
              <a:t>forecasters to </a:t>
            </a:r>
            <a:r>
              <a:rPr lang="en-US" sz="2400" u="sng" dirty="0"/>
              <a:t>observe the 3D extent</a:t>
            </a:r>
            <a:r>
              <a:rPr lang="en-US" sz="2400" dirty="0"/>
              <a:t> of the </a:t>
            </a:r>
            <a:r>
              <a:rPr lang="en-US" sz="2400" dirty="0" smtClean="0"/>
              <a:t>atmosphere where </a:t>
            </a:r>
            <a:r>
              <a:rPr lang="en-US" sz="2400" dirty="0"/>
              <a:t>conventional observations are sparse</a:t>
            </a:r>
          </a:p>
        </p:txBody>
      </p:sp>
      <p:sp>
        <p:nvSpPr>
          <p:cNvPr id="36" name="TextBox 35"/>
          <p:cNvSpPr txBox="1"/>
          <p:nvPr/>
        </p:nvSpPr>
        <p:spPr>
          <a:xfrm>
            <a:off x="9583504" y="1106702"/>
            <a:ext cx="1737360" cy="830997"/>
          </a:xfrm>
          <a:prstGeom prst="rect">
            <a:avLst/>
          </a:prstGeom>
          <a:noFill/>
        </p:spPr>
        <p:txBody>
          <a:bodyPr wrap="square" rtlCol="0">
            <a:spAutoFit/>
          </a:bodyPr>
          <a:lstStyle/>
          <a:p>
            <a:pPr>
              <a:defRPr/>
            </a:pPr>
            <a:r>
              <a:rPr lang="en-US" sz="1600" b="1" i="1" kern="0" dirty="0">
                <a:solidFill>
                  <a:srgbClr val="FF0000"/>
                </a:solidFill>
              </a:rPr>
              <a:t>NUCAPS Sounding locations in AWIPS</a:t>
            </a:r>
          </a:p>
        </p:txBody>
      </p:sp>
      <p:sp>
        <p:nvSpPr>
          <p:cNvPr id="37" name="TextBox 36"/>
          <p:cNvSpPr txBox="1"/>
          <p:nvPr/>
        </p:nvSpPr>
        <p:spPr>
          <a:xfrm>
            <a:off x="8869966" y="4964853"/>
            <a:ext cx="1329128" cy="830997"/>
          </a:xfrm>
          <a:prstGeom prst="rect">
            <a:avLst/>
          </a:prstGeom>
          <a:noFill/>
        </p:spPr>
        <p:txBody>
          <a:bodyPr wrap="square" rtlCol="0">
            <a:spAutoFit/>
          </a:bodyPr>
          <a:lstStyle/>
          <a:p>
            <a:pPr>
              <a:defRPr/>
            </a:pPr>
            <a:r>
              <a:rPr lang="en-US" sz="1600" b="1" i="1" kern="0" dirty="0">
                <a:solidFill>
                  <a:srgbClr val="FF0000"/>
                </a:solidFill>
              </a:rPr>
              <a:t>NUCAPS Sounding in AWIPS</a:t>
            </a:r>
          </a:p>
        </p:txBody>
      </p:sp>
      <p:sp>
        <p:nvSpPr>
          <p:cNvPr id="39" name="TextBox 38"/>
          <p:cNvSpPr txBox="1"/>
          <p:nvPr/>
        </p:nvSpPr>
        <p:spPr>
          <a:xfrm>
            <a:off x="6695258" y="6228792"/>
            <a:ext cx="2003648" cy="523220"/>
          </a:xfrm>
          <a:prstGeom prst="rect">
            <a:avLst/>
          </a:prstGeom>
          <a:noFill/>
        </p:spPr>
        <p:txBody>
          <a:bodyPr wrap="square" rtlCol="0">
            <a:spAutoFit/>
          </a:bodyPr>
          <a:lstStyle/>
          <a:p>
            <a:pPr>
              <a:defRPr/>
            </a:pPr>
            <a:r>
              <a:rPr lang="en-US" sz="1400" kern="0" dirty="0">
                <a:solidFill>
                  <a:prstClr val="black"/>
                </a:solidFill>
              </a:rPr>
              <a:t>Images by Kris White (NWS HUN/NASA SPoRT)</a:t>
            </a:r>
          </a:p>
        </p:txBody>
      </p:sp>
      <p:pic>
        <p:nvPicPr>
          <p:cNvPr id="34" name="Picture 33"/>
          <p:cNvPicPr>
            <a:picLocks noChangeAspect="1"/>
          </p:cNvPicPr>
          <p:nvPr/>
        </p:nvPicPr>
        <p:blipFill rotWithShape="1">
          <a:blip r:embed="rId5"/>
          <a:srcRect r="22198"/>
          <a:stretch/>
        </p:blipFill>
        <p:spPr>
          <a:xfrm>
            <a:off x="6025721" y="3033076"/>
            <a:ext cx="2353295" cy="2377440"/>
          </a:xfrm>
          <a:prstGeom prst="rect">
            <a:avLst/>
          </a:prstGeom>
        </p:spPr>
      </p:pic>
      <p:sp>
        <p:nvSpPr>
          <p:cNvPr id="38" name="TextBox 37"/>
          <p:cNvSpPr txBox="1"/>
          <p:nvPr/>
        </p:nvSpPr>
        <p:spPr>
          <a:xfrm>
            <a:off x="6194000" y="5393629"/>
            <a:ext cx="1981291" cy="830997"/>
          </a:xfrm>
          <a:prstGeom prst="rect">
            <a:avLst/>
          </a:prstGeom>
          <a:noFill/>
        </p:spPr>
        <p:txBody>
          <a:bodyPr wrap="square" rtlCol="0">
            <a:spAutoFit/>
          </a:bodyPr>
          <a:lstStyle/>
          <a:p>
            <a:pPr algn="ctr">
              <a:defRPr/>
            </a:pPr>
            <a:r>
              <a:rPr lang="en-US" sz="1600" b="1" i="1" kern="0" dirty="0">
                <a:solidFill>
                  <a:srgbClr val="FF0000"/>
                </a:solidFill>
              </a:rPr>
              <a:t>NUCAPS Sounding locations overlaying radar in AWIPS</a:t>
            </a:r>
          </a:p>
        </p:txBody>
      </p:sp>
    </p:spTree>
    <p:extLst>
      <p:ext uri="{BB962C8B-B14F-4D97-AF65-F5344CB8AC3E}">
        <p14:creationId xmlns:p14="http://schemas.microsoft.com/office/powerpoint/2010/main" val="2976250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ight Arrow 70"/>
          <p:cNvSpPr/>
          <p:nvPr/>
        </p:nvSpPr>
        <p:spPr>
          <a:xfrm>
            <a:off x="7132320" y="2285999"/>
            <a:ext cx="1596044" cy="1188720"/>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75000"/>
                    <a:lumOff val="25000"/>
                  </a:schemeClr>
                </a:solidFill>
              </a:rPr>
              <a:t>AWIPS</a:t>
            </a:r>
            <a:endParaRPr lang="en-US" sz="2800" b="1" dirty="0">
              <a:solidFill>
                <a:schemeClr val="tx1">
                  <a:lumMod val="75000"/>
                  <a:lumOff val="25000"/>
                </a:schemeClr>
              </a:solidFill>
            </a:endParaRPr>
          </a:p>
        </p:txBody>
      </p:sp>
      <p:sp>
        <p:nvSpPr>
          <p:cNvPr id="2" name="Title 1"/>
          <p:cNvSpPr>
            <a:spLocks noGrp="1"/>
          </p:cNvSpPr>
          <p:nvPr>
            <p:ph type="title"/>
          </p:nvPr>
        </p:nvSpPr>
        <p:spPr>
          <a:xfrm>
            <a:off x="393192" y="182880"/>
            <a:ext cx="10515600" cy="1325563"/>
          </a:xfrm>
        </p:spPr>
        <p:txBody>
          <a:bodyPr/>
          <a:lstStyle/>
          <a:p>
            <a:r>
              <a:rPr lang="en-US" b="1" dirty="0" smtClean="0">
                <a:effectLst>
                  <a:outerShdw blurRad="38100" dist="38100" dir="2700000" algn="tl">
                    <a:srgbClr val="000000">
                      <a:alpha val="43137"/>
                    </a:srgbClr>
                  </a:outerShdw>
                </a:effectLst>
              </a:rPr>
              <a:t>Gridded Product Overview</a:t>
            </a:r>
            <a:endParaRPr lang="en-US" b="1" dirty="0">
              <a:effectLst>
                <a:outerShdw blurRad="38100" dist="38100" dir="2700000" algn="tl">
                  <a:srgbClr val="000000">
                    <a:alpha val="43137"/>
                  </a:srgbClr>
                </a:outerShdw>
              </a:effectLst>
            </a:endParaRPr>
          </a:p>
        </p:txBody>
      </p:sp>
      <p:grpSp>
        <p:nvGrpSpPr>
          <p:cNvPr id="65" name="Group 64"/>
          <p:cNvGrpSpPr/>
          <p:nvPr/>
        </p:nvGrpSpPr>
        <p:grpSpPr>
          <a:xfrm>
            <a:off x="4247808" y="1447843"/>
            <a:ext cx="2982035" cy="2741771"/>
            <a:chOff x="3795252" y="2644877"/>
            <a:chExt cx="2644877" cy="2402928"/>
          </a:xfrm>
          <a:solidFill>
            <a:schemeClr val="accent1">
              <a:lumMod val="60000"/>
              <a:lumOff val="40000"/>
            </a:schemeClr>
          </a:solidFill>
        </p:grpSpPr>
        <p:sp>
          <p:nvSpPr>
            <p:cNvPr id="8" name="Cube 7"/>
            <p:cNvSpPr/>
            <p:nvPr/>
          </p:nvSpPr>
          <p:spPr>
            <a:xfrm>
              <a:off x="3795252" y="2644877"/>
              <a:ext cx="2644877" cy="2399071"/>
            </a:xfrm>
            <a:prstGeom prst="cub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3800709" y="3242355"/>
              <a:ext cx="2045109" cy="0"/>
            </a:xfrm>
            <a:prstGeom prst="line">
              <a:avLst/>
            </a:prstGeom>
            <a:grpFill/>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00709" y="3380939"/>
              <a:ext cx="2045109" cy="0"/>
            </a:xfrm>
            <a:prstGeom prst="line">
              <a:avLst/>
            </a:prstGeom>
            <a:grpFill/>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00709" y="3519523"/>
              <a:ext cx="2045109" cy="0"/>
            </a:xfrm>
            <a:prstGeom prst="line">
              <a:avLst/>
            </a:prstGeom>
            <a:grpFill/>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00709" y="3658107"/>
              <a:ext cx="2045109" cy="0"/>
            </a:xfrm>
            <a:prstGeom prst="line">
              <a:avLst/>
            </a:prstGeom>
            <a:grpFill/>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00709" y="3796691"/>
              <a:ext cx="2045109" cy="0"/>
            </a:xfrm>
            <a:prstGeom prst="line">
              <a:avLst/>
            </a:prstGeom>
            <a:grpFill/>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00709" y="3935275"/>
              <a:ext cx="2045109" cy="0"/>
            </a:xfrm>
            <a:prstGeom prst="line">
              <a:avLst/>
            </a:prstGeom>
            <a:grpFill/>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00709" y="4073859"/>
              <a:ext cx="2045109" cy="0"/>
            </a:xfrm>
            <a:prstGeom prst="line">
              <a:avLst/>
            </a:prstGeom>
            <a:grpFill/>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00709" y="4212443"/>
              <a:ext cx="2045109" cy="0"/>
            </a:xfrm>
            <a:prstGeom prst="line">
              <a:avLst/>
            </a:prstGeom>
            <a:grpFill/>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00709" y="4351027"/>
              <a:ext cx="2045109" cy="0"/>
            </a:xfrm>
            <a:prstGeom prst="line">
              <a:avLst/>
            </a:prstGeom>
            <a:grpFill/>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00709" y="4489611"/>
              <a:ext cx="2045109" cy="0"/>
            </a:xfrm>
            <a:prstGeom prst="line">
              <a:avLst/>
            </a:prstGeom>
            <a:grpFill/>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00709" y="4628195"/>
              <a:ext cx="2045109" cy="0"/>
            </a:xfrm>
            <a:prstGeom prst="line">
              <a:avLst/>
            </a:prstGeom>
            <a:grpFill/>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95252" y="4974655"/>
              <a:ext cx="2045109" cy="0"/>
            </a:xfrm>
            <a:prstGeom prst="line">
              <a:avLst/>
            </a:prstGeom>
            <a:grpFill/>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834919" y="2646453"/>
              <a:ext cx="599768" cy="599767"/>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834919" y="2796585"/>
              <a:ext cx="599768" cy="599767"/>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834919" y="2946717"/>
              <a:ext cx="599768" cy="599767"/>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834919" y="3096849"/>
              <a:ext cx="599768" cy="599767"/>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834919" y="3246981"/>
              <a:ext cx="599768" cy="599767"/>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834919" y="3397113"/>
              <a:ext cx="599768" cy="599767"/>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834919" y="3547245"/>
              <a:ext cx="599768" cy="599767"/>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834919" y="3697377"/>
              <a:ext cx="599768" cy="599767"/>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834919" y="3847509"/>
              <a:ext cx="599768" cy="599767"/>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834919" y="3997641"/>
              <a:ext cx="599768" cy="599767"/>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834919" y="4147773"/>
              <a:ext cx="599768" cy="599767"/>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800709" y="3311647"/>
              <a:ext cx="2045109" cy="0"/>
            </a:xfrm>
            <a:prstGeom prst="line">
              <a:avLst/>
            </a:prstGeom>
            <a:grpFill/>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800709" y="3450231"/>
              <a:ext cx="2045109" cy="0"/>
            </a:xfrm>
            <a:prstGeom prst="line">
              <a:avLst/>
            </a:prstGeom>
            <a:grpFill/>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800709" y="3588815"/>
              <a:ext cx="2045109" cy="0"/>
            </a:xfrm>
            <a:prstGeom prst="line">
              <a:avLst/>
            </a:prstGeom>
            <a:grpFill/>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800709" y="3727399"/>
              <a:ext cx="2045109" cy="0"/>
            </a:xfrm>
            <a:prstGeom prst="line">
              <a:avLst/>
            </a:prstGeom>
            <a:grpFill/>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800709" y="3865983"/>
              <a:ext cx="2045109" cy="0"/>
            </a:xfrm>
            <a:prstGeom prst="line">
              <a:avLst/>
            </a:prstGeom>
            <a:grpFill/>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800709" y="4004567"/>
              <a:ext cx="2045109" cy="0"/>
            </a:xfrm>
            <a:prstGeom prst="line">
              <a:avLst/>
            </a:prstGeom>
            <a:grpFill/>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800709" y="4143151"/>
              <a:ext cx="2045109" cy="0"/>
            </a:xfrm>
            <a:prstGeom prst="line">
              <a:avLst/>
            </a:prstGeom>
            <a:grpFill/>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800709" y="4281735"/>
              <a:ext cx="2045109" cy="0"/>
            </a:xfrm>
            <a:prstGeom prst="line">
              <a:avLst/>
            </a:prstGeom>
            <a:grpFill/>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800709" y="4420319"/>
              <a:ext cx="2045109" cy="0"/>
            </a:xfrm>
            <a:prstGeom prst="line">
              <a:avLst/>
            </a:prstGeom>
            <a:grpFill/>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800709" y="4558903"/>
              <a:ext cx="2045109" cy="0"/>
            </a:xfrm>
            <a:prstGeom prst="line">
              <a:avLst/>
            </a:prstGeom>
            <a:grpFill/>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800709" y="4766779"/>
              <a:ext cx="2045109" cy="0"/>
            </a:xfrm>
            <a:prstGeom prst="line">
              <a:avLst/>
            </a:prstGeom>
            <a:grpFill/>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800709" y="4905363"/>
              <a:ext cx="2045109" cy="0"/>
            </a:xfrm>
            <a:prstGeom prst="line">
              <a:avLst/>
            </a:prstGeom>
            <a:grpFill/>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00709" y="4697487"/>
              <a:ext cx="2045109" cy="0"/>
            </a:xfrm>
            <a:prstGeom prst="line">
              <a:avLst/>
            </a:prstGeom>
            <a:grpFill/>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800709" y="4836071"/>
              <a:ext cx="2045109" cy="0"/>
            </a:xfrm>
            <a:prstGeom prst="line">
              <a:avLst/>
            </a:prstGeom>
            <a:grpFill/>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800709" y="5043941"/>
              <a:ext cx="2045109" cy="0"/>
            </a:xfrm>
            <a:prstGeom prst="line">
              <a:avLst/>
            </a:prstGeom>
            <a:grpFill/>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834919" y="2721519"/>
              <a:ext cx="599768" cy="599767"/>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834919" y="2871651"/>
              <a:ext cx="599768" cy="599767"/>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5834919" y="3021783"/>
              <a:ext cx="599768" cy="599767"/>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5834919" y="3171915"/>
              <a:ext cx="599768" cy="599767"/>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5834919" y="3322047"/>
              <a:ext cx="599768" cy="599767"/>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5834919" y="3472179"/>
              <a:ext cx="599768" cy="599767"/>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5834919" y="3622311"/>
              <a:ext cx="599768" cy="599767"/>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834919" y="3772443"/>
              <a:ext cx="599768" cy="599767"/>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5834919" y="3922575"/>
              <a:ext cx="599768" cy="599767"/>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5834919" y="4072707"/>
              <a:ext cx="599768" cy="599767"/>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5834919" y="4222839"/>
              <a:ext cx="599768" cy="599767"/>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834919" y="4297905"/>
              <a:ext cx="599768" cy="599767"/>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5834919" y="4448038"/>
              <a:ext cx="599768" cy="599767"/>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5834919" y="4372971"/>
              <a:ext cx="599768" cy="599767"/>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66" name="Picture 65"/>
          <p:cNvPicPr>
            <a:picLocks noChangeAspect="1"/>
          </p:cNvPicPr>
          <p:nvPr/>
        </p:nvPicPr>
        <p:blipFill rotWithShape="1">
          <a:blip r:embed="rId2" cstate="print">
            <a:extLst>
              <a:ext uri="{28A0092B-C50C-407E-A947-70E740481C1C}">
                <a14:useLocalDpi xmlns:a14="http://schemas.microsoft.com/office/drawing/2010/main" val="0"/>
              </a:ext>
            </a:extLst>
          </a:blip>
          <a:srcRect l="24470" t="7246" r="25282" b="8109"/>
          <a:stretch/>
        </p:blipFill>
        <p:spPr>
          <a:xfrm>
            <a:off x="339448" y="1447843"/>
            <a:ext cx="2859578" cy="2746702"/>
          </a:xfrm>
          <a:prstGeom prst="rect">
            <a:avLst/>
          </a:prstGeom>
        </p:spPr>
      </p:pic>
      <p:sp>
        <p:nvSpPr>
          <p:cNvPr id="67" name="TextBox 66"/>
          <p:cNvSpPr txBox="1"/>
          <p:nvPr/>
        </p:nvSpPr>
        <p:spPr>
          <a:xfrm>
            <a:off x="339449" y="4227315"/>
            <a:ext cx="2828614" cy="2308324"/>
          </a:xfrm>
          <a:prstGeom prst="rect">
            <a:avLst/>
          </a:prstGeom>
          <a:noFill/>
        </p:spPr>
        <p:txBody>
          <a:bodyPr wrap="square" rtlCol="0">
            <a:spAutoFit/>
          </a:bodyPr>
          <a:lstStyle/>
          <a:p>
            <a:r>
              <a:rPr lang="en-US" dirty="0" smtClean="0"/>
              <a:t>NUCAPS Soundings:</a:t>
            </a:r>
          </a:p>
          <a:p>
            <a:r>
              <a:rPr lang="en-US" dirty="0" smtClean="0"/>
              <a:t>Need to click on each ‘dot’ to review the vertical information</a:t>
            </a:r>
          </a:p>
          <a:p>
            <a:pPr marL="285750" indent="-285750">
              <a:buFont typeface="Arial" panose="020B0604020202020204" pitchFamily="34" charset="0"/>
              <a:buChar char="•"/>
            </a:pPr>
            <a:r>
              <a:rPr lang="en-US" i="1" dirty="0" smtClean="0"/>
              <a:t>Pros:  Can choose specific locations</a:t>
            </a:r>
          </a:p>
          <a:p>
            <a:pPr marL="285750" indent="-285750">
              <a:buFont typeface="Arial" panose="020B0604020202020204" pitchFamily="34" charset="0"/>
              <a:buChar char="•"/>
            </a:pPr>
            <a:r>
              <a:rPr lang="en-US" i="1" dirty="0" smtClean="0"/>
              <a:t>Cons:  A lot of individual interrogation</a:t>
            </a:r>
            <a:endParaRPr lang="en-US" i="1" dirty="0"/>
          </a:p>
        </p:txBody>
      </p:sp>
      <p:sp>
        <p:nvSpPr>
          <p:cNvPr id="68" name="Right Arrow 67"/>
          <p:cNvSpPr/>
          <p:nvPr/>
        </p:nvSpPr>
        <p:spPr>
          <a:xfrm>
            <a:off x="3182393" y="2285999"/>
            <a:ext cx="1064029" cy="1188720"/>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75000"/>
                    <a:lumOff val="25000"/>
                  </a:schemeClr>
                </a:solidFill>
              </a:rPr>
              <a:t>P2G</a:t>
            </a:r>
            <a:endParaRPr lang="en-US" sz="2800" b="1" dirty="0">
              <a:solidFill>
                <a:schemeClr val="tx1">
                  <a:lumMod val="75000"/>
                  <a:lumOff val="25000"/>
                </a:schemeClr>
              </a:solidFill>
            </a:endParaRPr>
          </a:p>
        </p:txBody>
      </p:sp>
      <p:sp>
        <p:nvSpPr>
          <p:cNvPr id="69" name="TextBox 68"/>
          <p:cNvSpPr txBox="1"/>
          <p:nvPr/>
        </p:nvSpPr>
        <p:spPr>
          <a:xfrm>
            <a:off x="4000297" y="4227315"/>
            <a:ext cx="4061663"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58 </a:t>
            </a:r>
            <a:r>
              <a:rPr lang="en-US" dirty="0" smtClean="0"/>
              <a:t>levels </a:t>
            </a:r>
            <a:r>
              <a:rPr lang="en-US" dirty="0" smtClean="0"/>
              <a:t>are output using Polar2Grid from the 100 layers output by NUCAPS.</a:t>
            </a:r>
          </a:p>
          <a:p>
            <a:pPr marL="285750" indent="-285750">
              <a:buFont typeface="Arial" panose="020B0604020202020204" pitchFamily="34" charset="0"/>
              <a:buChar char="•"/>
            </a:pPr>
            <a:r>
              <a:rPr lang="en-US" dirty="0" smtClean="0"/>
              <a:t>Ingested into AWIPS on a uniform model grid, so AWIPS will interrogate the information in the same way it handles model data allowing for plan view and cross sections</a:t>
            </a:r>
            <a:endParaRPr lang="en-US" dirty="0"/>
          </a:p>
        </p:txBody>
      </p:sp>
      <p:sp>
        <p:nvSpPr>
          <p:cNvPr id="70" name="TextBox 69"/>
          <p:cNvSpPr txBox="1"/>
          <p:nvPr/>
        </p:nvSpPr>
        <p:spPr>
          <a:xfrm>
            <a:off x="4779821" y="1447843"/>
            <a:ext cx="2046374" cy="646331"/>
          </a:xfrm>
          <a:prstGeom prst="rect">
            <a:avLst/>
          </a:prstGeom>
          <a:noFill/>
        </p:spPr>
        <p:txBody>
          <a:bodyPr wrap="square" rtlCol="0">
            <a:spAutoFit/>
          </a:bodyPr>
          <a:lstStyle/>
          <a:p>
            <a:r>
              <a:rPr lang="en-US" dirty="0" smtClean="0"/>
              <a:t>Stack of individual layers (Temp/SPFH)</a:t>
            </a:r>
            <a:endParaRPr lang="en-US" dirty="0"/>
          </a:p>
        </p:txBody>
      </p:sp>
      <p:graphicFrame>
        <p:nvGraphicFramePr>
          <p:cNvPr id="74" name="Chart 73"/>
          <p:cNvGraphicFramePr>
            <a:graphicFrameLocks/>
          </p:cNvGraphicFramePr>
          <p:nvPr>
            <p:extLst>
              <p:ext uri="{D42A27DB-BD31-4B8C-83A1-F6EECF244321}">
                <p14:modId xmlns:p14="http://schemas.microsoft.com/office/powerpoint/2010/main" val="3386433379"/>
              </p:ext>
            </p:extLst>
          </p:nvPr>
        </p:nvGraphicFramePr>
        <p:xfrm>
          <a:off x="8353447" y="656047"/>
          <a:ext cx="3730752" cy="6062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0168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91039" y="1308848"/>
            <a:ext cx="2163193" cy="2124636"/>
            <a:chOff x="1461247" y="2151529"/>
            <a:chExt cx="2249351" cy="2124636"/>
          </a:xfrm>
        </p:grpSpPr>
        <p:sp>
          <p:nvSpPr>
            <p:cNvPr id="5" name="Oval 4"/>
            <p:cNvSpPr/>
            <p:nvPr/>
          </p:nvSpPr>
          <p:spPr>
            <a:xfrm>
              <a:off x="1461247" y="2151529"/>
              <a:ext cx="2249351" cy="2124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837765" y="2474259"/>
              <a:ext cx="394447" cy="3765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375647" y="2483224"/>
              <a:ext cx="394447" cy="3765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13530" y="2483224"/>
              <a:ext cx="394447" cy="3765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864660" y="2994213"/>
              <a:ext cx="394447" cy="3765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02542" y="3003178"/>
              <a:ext cx="394447" cy="3765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940425" y="3003178"/>
              <a:ext cx="394447" cy="3765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864660" y="3523132"/>
              <a:ext cx="394447" cy="3765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402542" y="3532097"/>
              <a:ext cx="394447" cy="3765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940425" y="3532097"/>
              <a:ext cx="394447" cy="3765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1235463" y="3641206"/>
            <a:ext cx="4156321" cy="1754326"/>
          </a:xfrm>
          <a:prstGeom prst="rect">
            <a:avLst/>
          </a:prstGeom>
          <a:noFill/>
        </p:spPr>
        <p:txBody>
          <a:bodyPr wrap="square" rtlCol="0">
            <a:spAutoFit/>
          </a:bodyPr>
          <a:lstStyle/>
          <a:p>
            <a:pPr algn="ctr"/>
            <a:r>
              <a:rPr lang="en-US" b="1" dirty="0" smtClean="0"/>
              <a:t>Operational NOAA </a:t>
            </a:r>
            <a:r>
              <a:rPr lang="en-US" b="1" dirty="0" err="1" smtClean="0"/>
              <a:t>CrIS</a:t>
            </a:r>
            <a:r>
              <a:rPr lang="en-US" b="1" dirty="0" smtClean="0"/>
              <a:t>/ATMS footprints</a:t>
            </a:r>
          </a:p>
          <a:p>
            <a:pPr algn="ctr"/>
            <a:endParaRPr lang="en-US" dirty="0" smtClean="0"/>
          </a:p>
          <a:p>
            <a:pPr algn="ctr"/>
            <a:r>
              <a:rPr lang="en-US" dirty="0" smtClean="0"/>
              <a:t>9 x </a:t>
            </a:r>
            <a:r>
              <a:rPr lang="en-US" dirty="0" err="1" smtClean="0"/>
              <a:t>CrIS</a:t>
            </a:r>
            <a:r>
              <a:rPr lang="en-US" dirty="0" smtClean="0"/>
              <a:t> FOVs inside 1 x ATMS FOR</a:t>
            </a:r>
          </a:p>
          <a:p>
            <a:pPr algn="ctr"/>
            <a:endParaRPr lang="en-US" dirty="0"/>
          </a:p>
          <a:p>
            <a:pPr algn="ctr"/>
            <a:r>
              <a:rPr lang="en-US" b="1" dirty="0" smtClean="0"/>
              <a:t>Dotted NUCAPS in AWIPS is delivered via operational SBN </a:t>
            </a:r>
            <a:r>
              <a:rPr lang="en-US" b="1" dirty="0" smtClean="0"/>
              <a:t>stream</a:t>
            </a:r>
            <a:endParaRPr lang="en-US" dirty="0"/>
          </a:p>
        </p:txBody>
      </p:sp>
      <p:sp>
        <p:nvSpPr>
          <p:cNvPr id="16" name="TextBox 15"/>
          <p:cNvSpPr txBox="1"/>
          <p:nvPr/>
        </p:nvSpPr>
        <p:spPr>
          <a:xfrm>
            <a:off x="4693276" y="1308412"/>
            <a:ext cx="2805448" cy="646331"/>
          </a:xfrm>
          <a:prstGeom prst="rect">
            <a:avLst/>
          </a:prstGeom>
          <a:noFill/>
        </p:spPr>
        <p:txBody>
          <a:bodyPr wrap="none" rtlCol="0">
            <a:spAutoFit/>
          </a:bodyPr>
          <a:lstStyle/>
          <a:p>
            <a:r>
              <a:rPr lang="en-US" dirty="0" smtClean="0"/>
              <a:t>FOV = field of view (yellow)</a:t>
            </a:r>
          </a:p>
          <a:p>
            <a:r>
              <a:rPr lang="en-US" dirty="0" smtClean="0"/>
              <a:t>FOR = field of regard (blue)</a:t>
            </a:r>
            <a:endParaRPr lang="en-US" dirty="0"/>
          </a:p>
        </p:txBody>
      </p:sp>
      <p:grpSp>
        <p:nvGrpSpPr>
          <p:cNvPr id="17" name="Group 16"/>
          <p:cNvGrpSpPr/>
          <p:nvPr/>
        </p:nvGrpSpPr>
        <p:grpSpPr>
          <a:xfrm>
            <a:off x="7788972" y="1308848"/>
            <a:ext cx="2163193" cy="2124636"/>
            <a:chOff x="1461247" y="2151529"/>
            <a:chExt cx="2249351" cy="2124636"/>
          </a:xfrm>
        </p:grpSpPr>
        <p:sp>
          <p:nvSpPr>
            <p:cNvPr id="18" name="Oval 17"/>
            <p:cNvSpPr/>
            <p:nvPr/>
          </p:nvSpPr>
          <p:spPr>
            <a:xfrm>
              <a:off x="1461247" y="2151529"/>
              <a:ext cx="2249351" cy="2124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837765" y="2474259"/>
              <a:ext cx="394447" cy="3765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375647" y="2483224"/>
              <a:ext cx="394447" cy="3765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913530" y="2483224"/>
              <a:ext cx="394447" cy="3765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402542" y="3003178"/>
              <a:ext cx="394447" cy="3765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864660" y="3523132"/>
              <a:ext cx="394447" cy="3765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402542" y="3532097"/>
              <a:ext cx="394447" cy="3765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940425" y="3532097"/>
              <a:ext cx="394447" cy="3765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6370169" y="3641206"/>
            <a:ext cx="5027423" cy="2308324"/>
          </a:xfrm>
          <a:prstGeom prst="rect">
            <a:avLst/>
          </a:prstGeom>
          <a:noFill/>
        </p:spPr>
        <p:txBody>
          <a:bodyPr wrap="square" rtlCol="0">
            <a:spAutoFit/>
          </a:bodyPr>
          <a:lstStyle/>
          <a:p>
            <a:pPr algn="ctr"/>
            <a:r>
              <a:rPr lang="en-US" b="1" dirty="0" smtClean="0"/>
              <a:t>Direct Broadcast NOAA </a:t>
            </a:r>
            <a:r>
              <a:rPr lang="en-US" b="1" dirty="0" err="1" smtClean="0"/>
              <a:t>CrIS</a:t>
            </a:r>
            <a:r>
              <a:rPr lang="en-US" b="1" dirty="0" smtClean="0"/>
              <a:t>/ATMS footprints</a:t>
            </a:r>
          </a:p>
          <a:p>
            <a:pPr algn="ctr"/>
            <a:endParaRPr lang="en-US" dirty="0" smtClean="0"/>
          </a:p>
          <a:p>
            <a:pPr algn="ctr"/>
            <a:r>
              <a:rPr lang="en-US" dirty="0" smtClean="0"/>
              <a:t>7 x </a:t>
            </a:r>
            <a:r>
              <a:rPr lang="en-US" dirty="0" err="1" smtClean="0"/>
              <a:t>CrIS</a:t>
            </a:r>
            <a:r>
              <a:rPr lang="en-US" dirty="0" smtClean="0"/>
              <a:t> FOVs inside 1 x ATMS FOR</a:t>
            </a:r>
          </a:p>
          <a:p>
            <a:pPr algn="ctr"/>
            <a:endParaRPr lang="en-US" dirty="0"/>
          </a:p>
          <a:p>
            <a:pPr algn="ctr"/>
            <a:r>
              <a:rPr lang="en-US" b="1" dirty="0" smtClean="0"/>
              <a:t>Gridded NUCAPS in </a:t>
            </a:r>
            <a:r>
              <a:rPr lang="en-US" b="1" dirty="0" smtClean="0"/>
              <a:t>AWIPS </a:t>
            </a:r>
            <a:r>
              <a:rPr lang="en-US" b="1" dirty="0" smtClean="0"/>
              <a:t>is delivered via CSPP/DB stream </a:t>
            </a:r>
            <a:endParaRPr lang="en-US" b="1" dirty="0" smtClean="0"/>
          </a:p>
          <a:p>
            <a:pPr algn="ctr"/>
            <a:r>
              <a:rPr lang="en-US" dirty="0" smtClean="0"/>
              <a:t>Two </a:t>
            </a:r>
            <a:r>
              <a:rPr lang="en-US" dirty="0" smtClean="0"/>
              <a:t>footprints (#4 and #6) are removed from real-time DB stream to decrease data </a:t>
            </a:r>
            <a:r>
              <a:rPr lang="en-US" dirty="0" smtClean="0"/>
              <a:t>latency </a:t>
            </a:r>
            <a:endParaRPr lang="en-US" dirty="0"/>
          </a:p>
        </p:txBody>
      </p:sp>
      <p:sp>
        <p:nvSpPr>
          <p:cNvPr id="27" name="Title 26"/>
          <p:cNvSpPr txBox="1">
            <a:spLocks noGrp="1"/>
          </p:cNvSpPr>
          <p:nvPr>
            <p:ph type="title"/>
          </p:nvPr>
        </p:nvSpPr>
        <p:spPr>
          <a:xfrm>
            <a:off x="838200" y="99781"/>
            <a:ext cx="10515600" cy="1034129"/>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rPr>
              <a:t>NOAA </a:t>
            </a:r>
            <a:r>
              <a:rPr lang="en-US" sz="4000" b="1" dirty="0" err="1" smtClean="0">
                <a:effectLst>
                  <a:outerShdw blurRad="38100" dist="38100" dir="2700000" algn="tl">
                    <a:srgbClr val="000000">
                      <a:alpha val="43137"/>
                    </a:srgbClr>
                  </a:outerShdw>
                </a:effectLst>
              </a:rPr>
              <a:t>CrIS</a:t>
            </a:r>
            <a:r>
              <a:rPr lang="en-US" sz="4000" b="1" dirty="0" smtClean="0">
                <a:effectLst>
                  <a:outerShdw blurRad="38100" dist="38100" dir="2700000" algn="tl">
                    <a:srgbClr val="000000">
                      <a:alpha val="43137"/>
                    </a:srgbClr>
                  </a:outerShdw>
                </a:effectLst>
              </a:rPr>
              <a:t>/ATMS data delivery: </a:t>
            </a:r>
            <a:br>
              <a:rPr lang="en-US" sz="4000" b="1" dirty="0" smtClean="0">
                <a:effectLst>
                  <a:outerShdw blurRad="38100" dist="38100" dir="2700000" algn="tl">
                    <a:srgbClr val="000000">
                      <a:alpha val="43137"/>
                    </a:srgbClr>
                  </a:outerShdw>
                </a:effectLst>
              </a:rPr>
            </a:br>
            <a:r>
              <a:rPr lang="en-US" sz="2800" b="1" dirty="0" smtClean="0"/>
              <a:t>Operational (CLASS/SBN) vs Direct-Broadcast (CSPP)</a:t>
            </a:r>
            <a:endParaRPr lang="en-US" sz="2800" b="1" dirty="0"/>
          </a:p>
        </p:txBody>
      </p:sp>
      <p:sp>
        <p:nvSpPr>
          <p:cNvPr id="28" name="TextBox 27"/>
          <p:cNvSpPr txBox="1"/>
          <p:nvPr/>
        </p:nvSpPr>
        <p:spPr>
          <a:xfrm>
            <a:off x="-1" y="6211669"/>
            <a:ext cx="12192001" cy="646331"/>
          </a:xfrm>
          <a:prstGeom prst="rect">
            <a:avLst/>
          </a:prstGeom>
          <a:solidFill>
            <a:srgbClr val="FFFF00"/>
          </a:solidFill>
        </p:spPr>
        <p:txBody>
          <a:bodyPr wrap="square" rtlCol="0">
            <a:spAutoFit/>
          </a:bodyPr>
          <a:lstStyle/>
          <a:p>
            <a:pPr algn="ctr"/>
            <a:r>
              <a:rPr lang="en-US" b="1" dirty="0" smtClean="0"/>
              <a:t>IMPACT</a:t>
            </a:r>
            <a:r>
              <a:rPr lang="en-US" b="1" dirty="0"/>
              <a:t>: </a:t>
            </a:r>
            <a:r>
              <a:rPr lang="en-US" b="1" dirty="0" smtClean="0"/>
              <a:t>We </a:t>
            </a:r>
            <a:r>
              <a:rPr lang="en-US" b="1" dirty="0"/>
              <a:t>can expect to see a mismatch in </a:t>
            </a:r>
            <a:r>
              <a:rPr lang="en-US" b="1" dirty="0" smtClean="0"/>
              <a:t>quality flags and retrieval quality at </a:t>
            </a:r>
            <a:r>
              <a:rPr lang="en-US" b="1" dirty="0"/>
              <a:t>the edges of cloud </a:t>
            </a:r>
            <a:r>
              <a:rPr lang="en-US" b="1" dirty="0" smtClean="0"/>
              <a:t>fields between the dotted and gridded NUCAPS due to fewer </a:t>
            </a:r>
            <a:r>
              <a:rPr lang="en-US" b="1" dirty="0" smtClean="0"/>
              <a:t>footprints with which to </a:t>
            </a:r>
            <a:r>
              <a:rPr lang="en-US" b="1" dirty="0" smtClean="0"/>
              <a:t>calculate </a:t>
            </a:r>
            <a:r>
              <a:rPr lang="en-US" b="1" dirty="0" smtClean="0"/>
              <a:t>cloud cleared </a:t>
            </a:r>
            <a:r>
              <a:rPr lang="en-US" b="1" dirty="0" smtClean="0"/>
              <a:t>radiances</a:t>
            </a:r>
            <a:endParaRPr lang="en-US" b="1" dirty="0"/>
          </a:p>
        </p:txBody>
      </p:sp>
    </p:spTree>
    <p:extLst>
      <p:ext uri="{BB962C8B-B14F-4D97-AF65-F5344CB8AC3E}">
        <p14:creationId xmlns:p14="http://schemas.microsoft.com/office/powerpoint/2010/main" val="2948071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0"/>
            <a:ext cx="10515600" cy="1325563"/>
          </a:xfrm>
        </p:spPr>
        <p:txBody>
          <a:bodyPr/>
          <a:lstStyle/>
          <a:p>
            <a:pPr algn="ctr"/>
            <a:r>
              <a:rPr lang="en-US" b="1" dirty="0">
                <a:effectLst>
                  <a:outerShdw blurRad="38100" dist="38100" dir="2700000" algn="tl">
                    <a:srgbClr val="000000">
                      <a:alpha val="43137"/>
                    </a:srgbClr>
                  </a:outerShdw>
                </a:effectLst>
              </a:rPr>
              <a:t>Dot NUCAPS </a:t>
            </a:r>
            <a:r>
              <a:rPr lang="en-US" b="1" dirty="0" smtClean="0">
                <a:effectLst>
                  <a:outerShdw blurRad="38100" dist="38100" dir="2700000" algn="tl">
                    <a:srgbClr val="000000">
                      <a:alpha val="43137"/>
                    </a:srgbClr>
                  </a:outerShdw>
                </a:effectLst>
              </a:rPr>
              <a:t>overlaid </a:t>
            </a:r>
            <a:r>
              <a:rPr lang="en-US" b="1" dirty="0">
                <a:effectLst>
                  <a:outerShdw blurRad="38100" dist="38100" dir="2700000" algn="tl">
                    <a:srgbClr val="000000">
                      <a:alpha val="43137"/>
                    </a:srgbClr>
                  </a:outerShdw>
                </a:effectLst>
              </a:rPr>
              <a:t>on Gridded NUCAPS</a:t>
            </a:r>
            <a:r>
              <a:rPr lang="en-US" b="1" dirty="0"/>
              <a:t/>
            </a:r>
            <a:br>
              <a:rPr lang="en-US" b="1" dirty="0"/>
            </a:b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3016"/>
            <a:ext cx="12199439" cy="5705008"/>
          </a:xfrm>
          <a:prstGeom prst="rect">
            <a:avLst/>
          </a:prstGeom>
        </p:spPr>
      </p:pic>
      <p:sp>
        <p:nvSpPr>
          <p:cNvPr id="5" name="Rounded Rectangle 4"/>
          <p:cNvSpPr/>
          <p:nvPr/>
        </p:nvSpPr>
        <p:spPr>
          <a:xfrm>
            <a:off x="5030112" y="2602960"/>
            <a:ext cx="1137606" cy="884309"/>
          </a:xfrm>
          <a:prstGeom prst="roundRect">
            <a:avLst/>
          </a:prstGeom>
          <a:noFill/>
          <a:ln w="476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940726" y="2495385"/>
            <a:ext cx="1250709" cy="991885"/>
          </a:xfrm>
          <a:prstGeom prst="roundRect">
            <a:avLst/>
          </a:prstGeom>
          <a:noFill/>
          <a:ln w="47625">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4484841"/>
            <a:ext cx="12192000" cy="2323713"/>
          </a:xfrm>
          <a:prstGeom prst="rect">
            <a:avLst/>
          </a:prstGeom>
          <a:solidFill>
            <a:schemeClr val="bg1"/>
          </a:solidFill>
        </p:spPr>
        <p:txBody>
          <a:bodyPr wrap="square" rtlCol="0">
            <a:spAutoFit/>
          </a:bodyPr>
          <a:lstStyle/>
          <a:p>
            <a:pPr marL="457200" indent="-457200">
              <a:spcAft>
                <a:spcPts val="600"/>
              </a:spcAft>
              <a:buFontTx/>
              <a:buChar char="-"/>
            </a:pPr>
            <a:r>
              <a:rPr lang="en-US" sz="2000" dirty="0"/>
              <a:t>G</a:t>
            </a:r>
            <a:r>
              <a:rPr lang="en-US" sz="2000" dirty="0" smtClean="0"/>
              <a:t>ridded NUCAPS: polar2grid </a:t>
            </a:r>
            <a:r>
              <a:rPr lang="en-US" sz="2000" dirty="0" err="1" smtClean="0"/>
              <a:t>regrids</a:t>
            </a:r>
            <a:r>
              <a:rPr lang="en-US" sz="2000" dirty="0" smtClean="0"/>
              <a:t> NUCAPS to 10km from ~50km at nadir (~150km at edge of scan). NO INTERPOLATION. All this means is that a single retrieval footprint is now represented by ~25 (~225) identical grid cells. This breaks footprint into smaller parts and gives it a zig-zag edge but the benefits are that (1) it preserves a realistic footprint size towards edge of scan, and (2) allows a one-to-one comparison with dot NUCAPS product. </a:t>
            </a:r>
          </a:p>
          <a:p>
            <a:pPr marL="457200" indent="-457200">
              <a:spcAft>
                <a:spcPts val="600"/>
              </a:spcAft>
              <a:buFontTx/>
              <a:buChar char="-"/>
            </a:pPr>
            <a:r>
              <a:rPr lang="en-US" sz="2000" dirty="0" smtClean="0"/>
              <a:t>Note the mismatch in QC between dotted and gridded product. This is due to the latter being from the CSPP (direct broadcast) data stream which has 7 instead of 9 fields of view (previous slide). </a:t>
            </a:r>
            <a:endParaRPr lang="en-US" sz="2000" dirty="0"/>
          </a:p>
        </p:txBody>
      </p:sp>
      <p:sp>
        <p:nvSpPr>
          <p:cNvPr id="8" name="TextBox 7"/>
          <p:cNvSpPr txBox="1"/>
          <p:nvPr/>
        </p:nvSpPr>
        <p:spPr>
          <a:xfrm>
            <a:off x="8821943" y="2071598"/>
            <a:ext cx="2950957" cy="1754326"/>
          </a:xfrm>
          <a:prstGeom prst="rect">
            <a:avLst/>
          </a:prstGeom>
          <a:noFill/>
        </p:spPr>
        <p:txBody>
          <a:bodyPr wrap="square" rtlCol="0">
            <a:spAutoFit/>
          </a:bodyPr>
          <a:lstStyle/>
          <a:p>
            <a:r>
              <a:rPr lang="en-US" b="1" dirty="0" smtClean="0">
                <a:solidFill>
                  <a:srgbClr val="00CC00"/>
                </a:solidFill>
              </a:rPr>
              <a:t>Green: good retrieval</a:t>
            </a:r>
          </a:p>
          <a:p>
            <a:endParaRPr lang="en-US" b="1" dirty="0" smtClean="0">
              <a:solidFill>
                <a:schemeClr val="bg1"/>
              </a:solidFill>
            </a:endParaRPr>
          </a:p>
          <a:p>
            <a:r>
              <a:rPr lang="en-US" b="1" dirty="0" smtClean="0">
                <a:solidFill>
                  <a:srgbClr val="FFFF00"/>
                </a:solidFill>
              </a:rPr>
              <a:t>Yellow: IR retrieval </a:t>
            </a:r>
            <a:r>
              <a:rPr lang="en-US" b="1" dirty="0" smtClean="0">
                <a:solidFill>
                  <a:srgbClr val="FFFF00"/>
                </a:solidFill>
              </a:rPr>
              <a:t>failed but MW-only </a:t>
            </a:r>
            <a:r>
              <a:rPr lang="en-US" b="1" dirty="0" smtClean="0">
                <a:solidFill>
                  <a:srgbClr val="FFFF00"/>
                </a:solidFill>
              </a:rPr>
              <a:t>retrieval successful </a:t>
            </a:r>
          </a:p>
          <a:p>
            <a:endParaRPr lang="en-US" b="1" dirty="0" smtClean="0">
              <a:solidFill>
                <a:srgbClr val="FF0000"/>
              </a:solidFill>
            </a:endParaRPr>
          </a:p>
          <a:p>
            <a:r>
              <a:rPr lang="en-US" b="1" dirty="0" smtClean="0">
                <a:solidFill>
                  <a:srgbClr val="FF0000"/>
                </a:solidFill>
              </a:rPr>
              <a:t>Red: Both IR and MW failed</a:t>
            </a:r>
            <a:endParaRPr lang="en-US" b="1" dirty="0">
              <a:solidFill>
                <a:srgbClr val="FF0000"/>
              </a:solidFill>
            </a:endParaRPr>
          </a:p>
        </p:txBody>
      </p:sp>
    </p:spTree>
    <p:extLst>
      <p:ext uri="{BB962C8B-B14F-4D97-AF65-F5344CB8AC3E}">
        <p14:creationId xmlns:p14="http://schemas.microsoft.com/office/powerpoint/2010/main" val="1195263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92" y="182880"/>
            <a:ext cx="10515600" cy="1325563"/>
          </a:xfrm>
        </p:spPr>
        <p:txBody>
          <a:bodyPr/>
          <a:lstStyle/>
          <a:p>
            <a:r>
              <a:rPr lang="en-US" b="1" dirty="0" smtClean="0">
                <a:effectLst>
                  <a:outerShdw blurRad="38100" dist="38100" dir="2700000" algn="tl">
                    <a:srgbClr val="000000">
                      <a:alpha val="43137"/>
                    </a:srgbClr>
                  </a:outerShdw>
                </a:effectLst>
              </a:rPr>
              <a:t>Displaying Data &amp; Recommended Fields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3192" y="1490472"/>
            <a:ext cx="10515600" cy="5017904"/>
          </a:xfrm>
        </p:spPr>
        <p:txBody>
          <a:bodyPr>
            <a:normAutofit fontScale="85000" lnSpcReduction="20000"/>
          </a:bodyPr>
          <a:lstStyle/>
          <a:p>
            <a:r>
              <a:rPr lang="en-US" dirty="0" smtClean="0"/>
              <a:t>Can view as cross section or plan view via volume browser</a:t>
            </a:r>
          </a:p>
          <a:p>
            <a:endParaRPr lang="en-US" dirty="0" smtClean="0"/>
          </a:p>
          <a:p>
            <a:r>
              <a:rPr lang="en-US" dirty="0" smtClean="0"/>
              <a:t>Volume Browser </a:t>
            </a:r>
            <a:r>
              <a:rPr lang="en-US" dirty="0" smtClean="0">
                <a:sym typeface="Wingdings" panose="05000000000000000000" pitchFamily="2" charset="2"/>
              </a:rPr>
              <a:t> NUCAPS-CONUS  choose field  </a:t>
            </a:r>
            <a:r>
              <a:rPr lang="en-US" dirty="0" err="1" smtClean="0">
                <a:sym typeface="Wingdings" panose="05000000000000000000" pitchFamily="2" charset="2"/>
              </a:rPr>
              <a:t>Misc</a:t>
            </a:r>
            <a:r>
              <a:rPr lang="en-US" dirty="0" smtClean="0">
                <a:sym typeface="Wingdings" panose="05000000000000000000" pitchFamily="2" charset="2"/>
              </a:rPr>
              <a:t>  Gridded NUCAPS  choose level  load</a:t>
            </a:r>
          </a:p>
          <a:p>
            <a:endParaRPr lang="en-US" dirty="0">
              <a:sym typeface="Wingdings" panose="05000000000000000000" pitchFamily="2" charset="2"/>
            </a:endParaRPr>
          </a:p>
          <a:p>
            <a:r>
              <a:rPr lang="en-US" dirty="0" smtClean="0">
                <a:sym typeface="Wingdings" panose="05000000000000000000" pitchFamily="2" charset="2"/>
              </a:rPr>
              <a:t>Temp: Temp, Potential Temp, Temp Lapse Rate, Virtual Temperature</a:t>
            </a:r>
          </a:p>
          <a:p>
            <a:r>
              <a:rPr lang="en-US" dirty="0" smtClean="0">
                <a:sym typeface="Wingdings" panose="05000000000000000000" pitchFamily="2" charset="2"/>
              </a:rPr>
              <a:t>Moist: </a:t>
            </a:r>
            <a:r>
              <a:rPr lang="en-US" dirty="0" err="1" smtClean="0">
                <a:sym typeface="Wingdings" panose="05000000000000000000" pitchFamily="2" charset="2"/>
              </a:rPr>
              <a:t>Dewpoint</a:t>
            </a:r>
            <a:r>
              <a:rPr lang="en-US" dirty="0" smtClean="0">
                <a:sym typeface="Wingdings" panose="05000000000000000000" pitchFamily="2" charset="2"/>
              </a:rPr>
              <a:t>, </a:t>
            </a:r>
            <a:r>
              <a:rPr lang="en-US" dirty="0" err="1" smtClean="0">
                <a:sym typeface="Wingdings" panose="05000000000000000000" pitchFamily="2" charset="2"/>
              </a:rPr>
              <a:t>Dewpoint</a:t>
            </a:r>
            <a:r>
              <a:rPr lang="en-US" dirty="0" smtClean="0">
                <a:sym typeface="Wingdings" panose="05000000000000000000" pitchFamily="2" charset="2"/>
              </a:rPr>
              <a:t> Dep, Mixing Ratio, RH, Theta E, Saturated Theta E, Specific Humidity</a:t>
            </a:r>
          </a:p>
          <a:p>
            <a:r>
              <a:rPr lang="en-US" dirty="0" smtClean="0">
                <a:sym typeface="Wingdings" panose="05000000000000000000" pitchFamily="2" charset="2"/>
              </a:rPr>
              <a:t>Stability: Computed CAPE, Most Unstable CAPE, Computed CIN, Lapse Rate (can view on layers via Pres  Standard Layers  choose layer)</a:t>
            </a:r>
          </a:p>
          <a:p>
            <a:pPr lvl="1"/>
            <a:r>
              <a:rPr lang="en-US" dirty="0" smtClean="0">
                <a:sym typeface="Wingdings" panose="05000000000000000000" pitchFamily="2" charset="2"/>
              </a:rPr>
              <a:t>Vertical Totals, Total Totals, Showalter Index, K Index, Cross </a:t>
            </a:r>
            <a:r>
              <a:rPr lang="en-US" dirty="0" smtClean="0">
                <a:sym typeface="Wingdings" panose="05000000000000000000" pitchFamily="2" charset="2"/>
              </a:rPr>
              <a:t>Totals</a:t>
            </a:r>
          </a:p>
          <a:p>
            <a:pPr lvl="1"/>
            <a:endParaRPr lang="en-US" dirty="0">
              <a:sym typeface="Wingdings" panose="05000000000000000000" pitchFamily="2" charset="2"/>
            </a:endParaRPr>
          </a:p>
          <a:p>
            <a:r>
              <a:rPr lang="en-US" dirty="0" smtClean="0">
                <a:sym typeface="Wingdings" panose="05000000000000000000" pitchFamily="2" charset="2"/>
              </a:rPr>
              <a:t>Or use the NUCAPS_AllTilts</a:t>
            </a:r>
            <a:r>
              <a:rPr lang="en-US" dirty="0" smtClean="0">
                <a:sym typeface="Wingdings" panose="05000000000000000000" pitchFamily="2" charset="2"/>
              </a:rPr>
              <a:t>.xml procedure to display temperature and toggle through all the levels</a:t>
            </a:r>
            <a:endParaRPr lang="en-US" dirty="0" smtClean="0">
              <a:sym typeface="Wingdings" panose="05000000000000000000" pitchFamily="2" charset="2"/>
            </a:endParaRPr>
          </a:p>
        </p:txBody>
      </p:sp>
    </p:spTree>
    <p:extLst>
      <p:ext uri="{BB962C8B-B14F-4D97-AF65-F5344CB8AC3E}">
        <p14:creationId xmlns:p14="http://schemas.microsoft.com/office/powerpoint/2010/main" val="2622727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92" y="182880"/>
            <a:ext cx="10985500" cy="1143000"/>
          </a:xfrm>
        </p:spPr>
        <p:txBody>
          <a:bodyPr>
            <a:normAutofit fontScale="90000"/>
          </a:bodyPr>
          <a:lstStyle/>
          <a:p>
            <a:r>
              <a:rPr lang="en-US" b="1" dirty="0" smtClean="0">
                <a:effectLst>
                  <a:outerShdw blurRad="38100" dist="38100" dir="2700000" algn="tl">
                    <a:srgbClr val="000000">
                      <a:alpha val="43137"/>
                    </a:srgbClr>
                  </a:outerShdw>
                </a:effectLst>
              </a:rPr>
              <a:t>Forecast Challenge: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Diagnosing Pre-Convective Environment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3192" y="1345286"/>
            <a:ext cx="11316915" cy="4876800"/>
          </a:xfrm>
        </p:spPr>
        <p:txBody>
          <a:bodyPr>
            <a:noAutofit/>
          </a:bodyPr>
          <a:lstStyle/>
          <a:p>
            <a:pPr lvl="0"/>
            <a:r>
              <a:rPr lang="en-US" sz="2400" dirty="0"/>
              <a:t>The vertical distribution of temperature and moisture in the lower atmosphere determines convective potential</a:t>
            </a:r>
          </a:p>
          <a:p>
            <a:pPr lvl="0"/>
            <a:r>
              <a:rPr lang="en-US" sz="2400" dirty="0"/>
              <a:t>Forecasters use a combination of in situ observations, satellite data, and models to determine the location of boundaries and areas of instability</a:t>
            </a:r>
          </a:p>
          <a:p>
            <a:pPr lvl="0"/>
            <a:r>
              <a:rPr lang="en-US" sz="2400" dirty="0"/>
              <a:t>Ability to view plan view and cross sections of NUCAPS data in a beta version were demonstrated at the 2016 Hazardous Weather Testbed Experimental Warning </a:t>
            </a:r>
            <a:r>
              <a:rPr lang="en-US" sz="2400" dirty="0" smtClean="0"/>
              <a:t>Program</a:t>
            </a:r>
          </a:p>
        </p:txBody>
      </p:sp>
      <p:pic>
        <p:nvPicPr>
          <p:cNvPr id="4" name="Picture 3"/>
          <p:cNvPicPr>
            <a:picLocks noChangeAspect="1"/>
          </p:cNvPicPr>
          <p:nvPr/>
        </p:nvPicPr>
        <p:blipFill>
          <a:blip r:embed="rId2"/>
          <a:stretch>
            <a:fillRect/>
          </a:stretch>
        </p:blipFill>
        <p:spPr>
          <a:xfrm>
            <a:off x="296197" y="3942216"/>
            <a:ext cx="4075778" cy="277552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8245" y="3664999"/>
            <a:ext cx="3414025" cy="305647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1133" y="3942215"/>
            <a:ext cx="3680997" cy="2774455"/>
          </a:xfrm>
          <a:prstGeom prst="rect">
            <a:avLst/>
          </a:prstGeom>
        </p:spPr>
      </p:pic>
      <p:sp>
        <p:nvSpPr>
          <p:cNvPr id="7" name="TextBox 6"/>
          <p:cNvSpPr txBox="1"/>
          <p:nvPr/>
        </p:nvSpPr>
        <p:spPr>
          <a:xfrm>
            <a:off x="296197" y="4009108"/>
            <a:ext cx="1981291" cy="584775"/>
          </a:xfrm>
          <a:prstGeom prst="rect">
            <a:avLst/>
          </a:prstGeom>
          <a:noFill/>
        </p:spPr>
        <p:txBody>
          <a:bodyPr wrap="square" rtlCol="0">
            <a:spAutoFit/>
          </a:bodyPr>
          <a:lstStyle/>
          <a:p>
            <a:r>
              <a:rPr lang="en-US" sz="1600" b="1" i="1" dirty="0">
                <a:solidFill>
                  <a:srgbClr val="FF0000"/>
                </a:solidFill>
              </a:rPr>
              <a:t>Sample convective outlook from SPC</a:t>
            </a:r>
          </a:p>
        </p:txBody>
      </p:sp>
      <p:sp>
        <p:nvSpPr>
          <p:cNvPr id="8" name="TextBox 7"/>
          <p:cNvSpPr txBox="1"/>
          <p:nvPr/>
        </p:nvSpPr>
        <p:spPr>
          <a:xfrm>
            <a:off x="4569907" y="4009108"/>
            <a:ext cx="2562413" cy="338554"/>
          </a:xfrm>
          <a:prstGeom prst="rect">
            <a:avLst/>
          </a:prstGeom>
          <a:noFill/>
        </p:spPr>
        <p:txBody>
          <a:bodyPr wrap="square" rtlCol="0">
            <a:spAutoFit/>
          </a:bodyPr>
          <a:lstStyle/>
          <a:p>
            <a:r>
              <a:rPr lang="en-US" sz="1600" b="1" i="1" dirty="0">
                <a:solidFill>
                  <a:srgbClr val="FF0000"/>
                </a:solidFill>
              </a:rPr>
              <a:t>Sample model analysis</a:t>
            </a:r>
          </a:p>
        </p:txBody>
      </p:sp>
      <p:sp>
        <p:nvSpPr>
          <p:cNvPr id="9" name="TextBox 8"/>
          <p:cNvSpPr txBox="1"/>
          <p:nvPr/>
        </p:nvSpPr>
        <p:spPr>
          <a:xfrm>
            <a:off x="8808629" y="4009108"/>
            <a:ext cx="2545171" cy="338554"/>
          </a:xfrm>
          <a:prstGeom prst="rect">
            <a:avLst/>
          </a:prstGeom>
          <a:noFill/>
        </p:spPr>
        <p:txBody>
          <a:bodyPr wrap="square" rtlCol="0">
            <a:spAutoFit/>
          </a:bodyPr>
          <a:lstStyle/>
          <a:p>
            <a:r>
              <a:rPr lang="en-US" sz="1600" b="1" i="1" dirty="0">
                <a:solidFill>
                  <a:srgbClr val="FF0000"/>
                </a:solidFill>
              </a:rPr>
              <a:t>Sample model analysis</a:t>
            </a:r>
          </a:p>
        </p:txBody>
      </p:sp>
      <p:sp>
        <p:nvSpPr>
          <p:cNvPr id="10" name="Slide Number Placeholder 9"/>
          <p:cNvSpPr>
            <a:spLocks noGrp="1"/>
          </p:cNvSpPr>
          <p:nvPr>
            <p:ph type="sldNum" sz="quarter" idx="12"/>
          </p:nvPr>
        </p:nvSpPr>
        <p:spPr/>
        <p:txBody>
          <a:bodyPr/>
          <a:lstStyle/>
          <a:p>
            <a:fld id="{D1960C3A-480D-44E1-B7EB-A29CC03BDA7F}" type="slidenum">
              <a:rPr lang="en-US" smtClean="0"/>
              <a:t>15</a:t>
            </a:fld>
            <a:endParaRPr lang="en-US"/>
          </a:p>
        </p:txBody>
      </p:sp>
    </p:spTree>
    <p:extLst>
      <p:ext uri="{BB962C8B-B14F-4D97-AF65-F5344CB8AC3E}">
        <p14:creationId xmlns:p14="http://schemas.microsoft.com/office/powerpoint/2010/main" val="2415237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a:bodyPr>
          <a:lstStyle/>
          <a:p>
            <a:r>
              <a:rPr lang="en-US" b="1" dirty="0" smtClean="0">
                <a:effectLst>
                  <a:outerShdw blurRad="38100" dist="38100" dir="2700000" algn="tl">
                    <a:srgbClr val="000000">
                      <a:alpha val="43137"/>
                    </a:srgbClr>
                  </a:outerShdw>
                </a:effectLst>
              </a:rPr>
              <a:t>Gridded NUCAPS Convection Application</a:t>
            </a:r>
            <a:endParaRPr lang="en-US" b="1" dirty="0">
              <a:effectLst>
                <a:outerShdw blurRad="38100" dist="38100" dir="2700000" algn="tl">
                  <a:srgbClr val="000000">
                    <a:alpha val="43137"/>
                  </a:srgbClr>
                </a:outerShdw>
              </a:effectLst>
            </a:endParaRPr>
          </a:p>
        </p:txBody>
      </p:sp>
      <p:sp>
        <p:nvSpPr>
          <p:cNvPr id="6" name="TextBox 5"/>
          <p:cNvSpPr txBox="1"/>
          <p:nvPr/>
        </p:nvSpPr>
        <p:spPr>
          <a:xfrm>
            <a:off x="1535888" y="4419600"/>
            <a:ext cx="9144000" cy="2308324"/>
          </a:xfrm>
          <a:prstGeom prst="rect">
            <a:avLst/>
          </a:prstGeom>
          <a:noFill/>
        </p:spPr>
        <p:txBody>
          <a:bodyPr wrap="square" rtlCol="0">
            <a:spAutoFit/>
          </a:bodyPr>
          <a:lstStyle/>
          <a:p>
            <a:r>
              <a:rPr lang="en-US" dirty="0"/>
              <a:t>“We recently gained the ability to create cross sections through the NUCAPS swaths. This will be helpful for diagnosing phenomena such as boundaries and convective instability. The first image below is a plan view display of theta-e at 660 </a:t>
            </a:r>
            <a:r>
              <a:rPr lang="en-US" dirty="0" err="1"/>
              <a:t>mb</a:t>
            </a:r>
            <a:r>
              <a:rPr lang="en-US" dirty="0"/>
              <a:t> across the region. Obvious is the much cooler, drier air behind the cold front (low theta-e) with moist, warmer air ahead of it to the east (high theta-e). Also plotted is a line, denoting the location for which the cross-section (image below) was taken, through the cold front. The cross-section depicts theta-e vertically through the atmosphere. This provides another perspective on the cold front, which is obvious in the image.” </a:t>
            </a:r>
          </a:p>
        </p:txBody>
      </p:sp>
      <p:pic>
        <p:nvPicPr>
          <p:cNvPr id="5" name="Picture 4"/>
          <p:cNvPicPr>
            <a:picLocks noChangeAspect="1"/>
          </p:cNvPicPr>
          <p:nvPr/>
        </p:nvPicPr>
        <p:blipFill>
          <a:blip r:embed="rId2"/>
          <a:stretch>
            <a:fillRect/>
          </a:stretch>
        </p:blipFill>
        <p:spPr>
          <a:xfrm>
            <a:off x="1524000" y="1222075"/>
            <a:ext cx="4583888" cy="2968925"/>
          </a:xfrm>
          <a:prstGeom prst="rect">
            <a:avLst/>
          </a:prstGeom>
        </p:spPr>
      </p:pic>
      <p:pic>
        <p:nvPicPr>
          <p:cNvPr id="7" name="Picture 6"/>
          <p:cNvPicPr>
            <a:picLocks noChangeAspect="1"/>
          </p:cNvPicPr>
          <p:nvPr/>
        </p:nvPicPr>
        <p:blipFill>
          <a:blip r:embed="rId3"/>
          <a:stretch>
            <a:fillRect/>
          </a:stretch>
        </p:blipFill>
        <p:spPr>
          <a:xfrm>
            <a:off x="6096000" y="1223545"/>
            <a:ext cx="4581617" cy="2967454"/>
          </a:xfrm>
          <a:prstGeom prst="rect">
            <a:avLst/>
          </a:prstGeom>
        </p:spPr>
      </p:pic>
      <p:sp>
        <p:nvSpPr>
          <p:cNvPr id="8" name="TextBox 7"/>
          <p:cNvSpPr txBox="1"/>
          <p:nvPr/>
        </p:nvSpPr>
        <p:spPr>
          <a:xfrm>
            <a:off x="5105400" y="1263750"/>
            <a:ext cx="2743200" cy="307777"/>
          </a:xfrm>
          <a:prstGeom prst="rect">
            <a:avLst/>
          </a:prstGeom>
          <a:noFill/>
        </p:spPr>
        <p:txBody>
          <a:bodyPr wrap="square" rtlCol="0">
            <a:spAutoFit/>
          </a:bodyPr>
          <a:lstStyle/>
          <a:p>
            <a:r>
              <a:rPr lang="en-US" sz="1400" b="1" dirty="0">
                <a:solidFill>
                  <a:schemeClr val="bg1"/>
                </a:solidFill>
              </a:rPr>
              <a:t>Images from GOES-R HWT Blog</a:t>
            </a:r>
          </a:p>
        </p:txBody>
      </p:sp>
      <p:sp>
        <p:nvSpPr>
          <p:cNvPr id="9" name="TextBox 8"/>
          <p:cNvSpPr txBox="1"/>
          <p:nvPr/>
        </p:nvSpPr>
        <p:spPr>
          <a:xfrm>
            <a:off x="5296588" y="1654865"/>
            <a:ext cx="2057400" cy="923330"/>
          </a:xfrm>
          <a:prstGeom prst="rect">
            <a:avLst/>
          </a:prstGeom>
          <a:noFill/>
        </p:spPr>
        <p:txBody>
          <a:bodyPr wrap="square" rtlCol="0">
            <a:spAutoFit/>
          </a:bodyPr>
          <a:lstStyle/>
          <a:p>
            <a:r>
              <a:rPr lang="en-US" b="1" dirty="0">
                <a:solidFill>
                  <a:srgbClr val="FF0000"/>
                </a:solidFill>
              </a:rPr>
              <a:t>Cold front easily identified in Gridded NUCAPS</a:t>
            </a:r>
          </a:p>
        </p:txBody>
      </p:sp>
      <p:cxnSp>
        <p:nvCxnSpPr>
          <p:cNvPr id="11" name="Straight Arrow Connector 10"/>
          <p:cNvCxnSpPr>
            <a:stCxn id="9" idx="1"/>
          </p:cNvCxnSpPr>
          <p:nvPr/>
        </p:nvCxnSpPr>
        <p:spPr>
          <a:xfrm flipH="1">
            <a:off x="4114800" y="2116530"/>
            <a:ext cx="1181788" cy="47427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010400" y="2224284"/>
            <a:ext cx="990600" cy="1204717"/>
          </a:xfrm>
          <a:prstGeom prst="straightConnector1">
            <a:avLst/>
          </a:prstGeom>
          <a:ln w="25400">
            <a:solidFill>
              <a:srgbClr val="FF0000"/>
            </a:solidFill>
            <a:headEnd w="med" len="med"/>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608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35888" y="4419601"/>
            <a:ext cx="9144000" cy="2031325"/>
          </a:xfrm>
          <a:prstGeom prst="rect">
            <a:avLst/>
          </a:prstGeom>
          <a:noFill/>
        </p:spPr>
        <p:txBody>
          <a:bodyPr wrap="square" rtlCol="0">
            <a:spAutoFit/>
          </a:bodyPr>
          <a:lstStyle/>
          <a:p>
            <a:r>
              <a:rPr lang="en-US" dirty="0"/>
              <a:t>“We took a look at a NUCAPS plan view image of mid-level moisture (754 </a:t>
            </a:r>
            <a:r>
              <a:rPr lang="en-US" dirty="0" err="1"/>
              <a:t>mb</a:t>
            </a:r>
            <a:r>
              <a:rPr lang="en-US" dirty="0"/>
              <a:t> mixing ratio) from 19Z. Image shown below. Areas of higher moisture were apparent over south-central Missouri in our SGF CWA, and over the St. Louis metro area.</a:t>
            </a:r>
          </a:p>
          <a:p>
            <a:endParaRPr lang="en-US" dirty="0"/>
          </a:p>
          <a:p>
            <a:r>
              <a:rPr lang="en-US" dirty="0"/>
              <a:t>Several hours later, we noted that convective activity was focused in these general areas. The few cells that developed over our CWA were over the south-central part of the state. Much more significant convection triggered over the St. Louis area. –JP”</a:t>
            </a:r>
          </a:p>
        </p:txBody>
      </p:sp>
      <p:pic>
        <p:nvPicPr>
          <p:cNvPr id="3" name="Picture 2"/>
          <p:cNvPicPr>
            <a:picLocks noChangeAspect="1"/>
          </p:cNvPicPr>
          <p:nvPr/>
        </p:nvPicPr>
        <p:blipFill>
          <a:blip r:embed="rId2"/>
          <a:stretch>
            <a:fillRect/>
          </a:stretch>
        </p:blipFill>
        <p:spPr>
          <a:xfrm>
            <a:off x="1698766" y="1263749"/>
            <a:ext cx="4409123" cy="2457450"/>
          </a:xfrm>
          <a:prstGeom prst="rect">
            <a:avLst/>
          </a:prstGeom>
        </p:spPr>
      </p:pic>
      <p:pic>
        <p:nvPicPr>
          <p:cNvPr id="4" name="Picture 3"/>
          <p:cNvPicPr>
            <a:picLocks noChangeAspect="1"/>
          </p:cNvPicPr>
          <p:nvPr/>
        </p:nvPicPr>
        <p:blipFill>
          <a:blip r:embed="rId3"/>
          <a:stretch>
            <a:fillRect/>
          </a:stretch>
        </p:blipFill>
        <p:spPr>
          <a:xfrm>
            <a:off x="6478439" y="1263749"/>
            <a:ext cx="3666173" cy="2457450"/>
          </a:xfrm>
          <a:prstGeom prst="rect">
            <a:avLst/>
          </a:prstGeom>
        </p:spPr>
      </p:pic>
      <p:sp>
        <p:nvSpPr>
          <p:cNvPr id="8" name="TextBox 7"/>
          <p:cNvSpPr txBox="1"/>
          <p:nvPr/>
        </p:nvSpPr>
        <p:spPr>
          <a:xfrm>
            <a:off x="7772400" y="3762623"/>
            <a:ext cx="2743200" cy="307777"/>
          </a:xfrm>
          <a:prstGeom prst="rect">
            <a:avLst/>
          </a:prstGeom>
          <a:noFill/>
        </p:spPr>
        <p:txBody>
          <a:bodyPr wrap="square" rtlCol="0">
            <a:spAutoFit/>
          </a:bodyPr>
          <a:lstStyle/>
          <a:p>
            <a:r>
              <a:rPr lang="en-US" sz="1400" b="1" dirty="0"/>
              <a:t>Images from GOES-R HWT Blog</a:t>
            </a:r>
          </a:p>
        </p:txBody>
      </p:sp>
      <p:sp>
        <p:nvSpPr>
          <p:cNvPr id="9" name="Title 1"/>
          <p:cNvSpPr>
            <a:spLocks noGrp="1"/>
          </p:cNvSpPr>
          <p:nvPr>
            <p:ph type="title"/>
          </p:nvPr>
        </p:nvSpPr>
        <p:spPr>
          <a:xfrm>
            <a:off x="1524000" y="274638"/>
            <a:ext cx="9144000" cy="1143000"/>
          </a:xfrm>
        </p:spPr>
        <p:txBody>
          <a:bodyPr>
            <a:normAutofit/>
          </a:bodyPr>
          <a:lstStyle/>
          <a:p>
            <a:r>
              <a:rPr lang="en-US" b="1" dirty="0" smtClean="0">
                <a:effectLst>
                  <a:outerShdw blurRad="38100" dist="38100" dir="2700000" algn="tl">
                    <a:srgbClr val="000000">
                      <a:alpha val="43137"/>
                    </a:srgbClr>
                  </a:outerShdw>
                </a:effectLst>
              </a:rPr>
              <a:t>Gridded NUCAPS Convection Application</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8901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92" y="182880"/>
            <a:ext cx="10515600" cy="1325563"/>
          </a:xfrm>
        </p:spPr>
        <p:txBody>
          <a:bodyPr/>
          <a:lstStyle/>
          <a:p>
            <a:r>
              <a:rPr lang="en-US" b="1" dirty="0" smtClean="0">
                <a:effectLst>
                  <a:outerShdw blurRad="38100" dist="38100" dir="2700000" algn="tl">
                    <a:srgbClr val="000000">
                      <a:alpha val="43137"/>
                    </a:srgbClr>
                  </a:outerShdw>
                </a:effectLst>
              </a:rPr>
              <a:t>9 May 2016</a:t>
            </a:r>
            <a:endParaRPr lang="en-US" b="1"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rotWithShape="1">
          <a:blip r:embed="rId2"/>
          <a:srcRect t="85550"/>
          <a:stretch/>
        </p:blipFill>
        <p:spPr>
          <a:xfrm>
            <a:off x="96019" y="5168518"/>
            <a:ext cx="11776198" cy="1689482"/>
          </a:xfrm>
          <a:prstGeom prst="rect">
            <a:avLst/>
          </a:prstGeom>
        </p:spPr>
      </p:pic>
      <p:pic>
        <p:nvPicPr>
          <p:cNvPr id="4" name="Picture 3"/>
          <p:cNvPicPr>
            <a:picLocks noChangeAspect="1"/>
          </p:cNvPicPr>
          <p:nvPr/>
        </p:nvPicPr>
        <p:blipFill rotWithShape="1">
          <a:blip r:embed="rId3"/>
          <a:srcRect b="14724"/>
          <a:stretch/>
        </p:blipFill>
        <p:spPr>
          <a:xfrm>
            <a:off x="6247885" y="136014"/>
            <a:ext cx="5944115" cy="5032504"/>
          </a:xfrm>
          <a:prstGeom prst="rect">
            <a:avLst/>
          </a:prstGeom>
        </p:spPr>
      </p:pic>
      <p:sp>
        <p:nvSpPr>
          <p:cNvPr id="6" name="Content Placeholder 2"/>
          <p:cNvSpPr txBox="1">
            <a:spLocks/>
          </p:cNvSpPr>
          <p:nvPr/>
        </p:nvSpPr>
        <p:spPr>
          <a:xfrm>
            <a:off x="393192" y="1280160"/>
            <a:ext cx="61356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Observed soundings </a:t>
            </a:r>
            <a:r>
              <a:rPr lang="en-US" sz="2400" dirty="0"/>
              <a:t>taken at OUN 12/18 </a:t>
            </a:r>
            <a:r>
              <a:rPr lang="en-US" sz="2400" dirty="0" smtClean="0"/>
              <a:t>UTC</a:t>
            </a:r>
          </a:p>
          <a:p>
            <a:r>
              <a:rPr lang="en-US" sz="2400" dirty="0" smtClean="0"/>
              <a:t>NUCAPS Sounding (Red) captured the mid-level dry air signature during 19-20 UTC overpass</a:t>
            </a:r>
          </a:p>
          <a:p>
            <a:r>
              <a:rPr lang="en-US" sz="2400" dirty="0" smtClean="0"/>
              <a:t>Convective parameters (red in table) were within ~20 % of model CAPE and observations</a:t>
            </a:r>
          </a:p>
          <a:p>
            <a:r>
              <a:rPr lang="en-US" sz="2400" dirty="0" smtClean="0"/>
              <a:t>NUCAPS provided additional Soundings over a large area and between special/synoptic observations</a:t>
            </a:r>
          </a:p>
          <a:p>
            <a:r>
              <a:rPr lang="en-US" sz="2400" dirty="0" smtClean="0"/>
              <a:t>Tornado occurred near Moore, OK 2215 UTC</a:t>
            </a:r>
          </a:p>
          <a:p>
            <a:endParaRPr lang="en-US" dirty="0" smtClean="0"/>
          </a:p>
          <a:p>
            <a:endParaRPr lang="en-US" dirty="0"/>
          </a:p>
        </p:txBody>
      </p:sp>
    </p:spTree>
    <p:extLst>
      <p:ext uri="{BB962C8B-B14F-4D97-AF65-F5344CB8AC3E}">
        <p14:creationId xmlns:p14="http://schemas.microsoft.com/office/powerpoint/2010/main" val="2794263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015" y="0"/>
            <a:ext cx="9029985" cy="6858000"/>
          </a:xfrm>
          <a:prstGeom prst="rect">
            <a:avLst/>
          </a:prstGeom>
        </p:spPr>
      </p:pic>
      <p:sp>
        <p:nvSpPr>
          <p:cNvPr id="11" name="Content Placeholder 2"/>
          <p:cNvSpPr txBox="1">
            <a:spLocks/>
          </p:cNvSpPr>
          <p:nvPr/>
        </p:nvSpPr>
        <p:spPr>
          <a:xfrm>
            <a:off x="54911" y="1345957"/>
            <a:ext cx="3162015" cy="5512043"/>
          </a:xfrm>
          <a:prstGeom prst="rect">
            <a:avLst/>
          </a:prstGeom>
          <a:no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Gridded NUCAPS example to evaluate the pre-convective environment in OK and TX where severe weather was anticipated on this day</a:t>
            </a:r>
          </a:p>
          <a:p>
            <a:endParaRPr lang="en-US" dirty="0"/>
          </a:p>
          <a:p>
            <a:r>
              <a:rPr lang="en-US" dirty="0" smtClean="0"/>
              <a:t>Gridded NUCAPS overpass 19-20 UTC indicates </a:t>
            </a:r>
          </a:p>
          <a:p>
            <a:pPr lvl="1"/>
            <a:r>
              <a:rPr lang="en-US" dirty="0" smtClean="0"/>
              <a:t>Mid-level dry air present</a:t>
            </a:r>
          </a:p>
          <a:p>
            <a:pPr lvl="1"/>
            <a:r>
              <a:rPr lang="en-US" dirty="0" smtClean="0"/>
              <a:t>Unstable conditions</a:t>
            </a:r>
          </a:p>
          <a:p>
            <a:pPr lvl="1"/>
            <a:r>
              <a:rPr lang="en-US" dirty="0" smtClean="0"/>
              <a:t>Strong potential for severe weather</a:t>
            </a:r>
          </a:p>
          <a:p>
            <a:pPr lvl="1"/>
            <a:endParaRPr lang="en-US" dirty="0"/>
          </a:p>
        </p:txBody>
      </p:sp>
      <p:sp>
        <p:nvSpPr>
          <p:cNvPr id="13" name="TextBox 12"/>
          <p:cNvSpPr txBox="1"/>
          <p:nvPr/>
        </p:nvSpPr>
        <p:spPr>
          <a:xfrm>
            <a:off x="3162015" y="293450"/>
            <a:ext cx="3271838" cy="369332"/>
          </a:xfrm>
          <a:prstGeom prst="rect">
            <a:avLst/>
          </a:prstGeom>
          <a:noFill/>
        </p:spPr>
        <p:txBody>
          <a:bodyPr wrap="square" rtlCol="0">
            <a:spAutoFit/>
          </a:bodyPr>
          <a:lstStyle/>
          <a:p>
            <a:r>
              <a:rPr lang="en-US" b="1" dirty="0" smtClean="0">
                <a:solidFill>
                  <a:schemeClr val="bg1"/>
                </a:solidFill>
              </a:rPr>
              <a:t>700 </a:t>
            </a:r>
            <a:r>
              <a:rPr lang="en-US" b="1" dirty="0" err="1" smtClean="0">
                <a:solidFill>
                  <a:schemeClr val="bg1"/>
                </a:solidFill>
              </a:rPr>
              <a:t>mb</a:t>
            </a:r>
            <a:r>
              <a:rPr lang="en-US" b="1" dirty="0" smtClean="0">
                <a:solidFill>
                  <a:schemeClr val="bg1"/>
                </a:solidFill>
              </a:rPr>
              <a:t> Dew Point Depression</a:t>
            </a:r>
            <a:endParaRPr lang="en-US" b="1" dirty="0">
              <a:solidFill>
                <a:schemeClr val="bg1"/>
              </a:solidFill>
            </a:endParaRPr>
          </a:p>
        </p:txBody>
      </p:sp>
      <p:sp>
        <p:nvSpPr>
          <p:cNvPr id="14" name="TextBox 13"/>
          <p:cNvSpPr txBox="1"/>
          <p:nvPr/>
        </p:nvSpPr>
        <p:spPr>
          <a:xfrm>
            <a:off x="7677007" y="285790"/>
            <a:ext cx="3271838" cy="369332"/>
          </a:xfrm>
          <a:prstGeom prst="rect">
            <a:avLst/>
          </a:prstGeom>
          <a:noFill/>
        </p:spPr>
        <p:txBody>
          <a:bodyPr wrap="square" rtlCol="0">
            <a:spAutoFit/>
          </a:bodyPr>
          <a:lstStyle/>
          <a:p>
            <a:r>
              <a:rPr lang="en-US" b="1" dirty="0" smtClean="0">
                <a:solidFill>
                  <a:schemeClr val="bg1"/>
                </a:solidFill>
              </a:rPr>
              <a:t>700-500 </a:t>
            </a:r>
            <a:r>
              <a:rPr lang="en-US" b="1" dirty="0" err="1" smtClean="0">
                <a:solidFill>
                  <a:schemeClr val="bg1"/>
                </a:solidFill>
              </a:rPr>
              <a:t>mb</a:t>
            </a:r>
            <a:r>
              <a:rPr lang="en-US" b="1" dirty="0" smtClean="0">
                <a:solidFill>
                  <a:schemeClr val="bg1"/>
                </a:solidFill>
              </a:rPr>
              <a:t> Lapse Rate</a:t>
            </a:r>
            <a:endParaRPr lang="en-US" b="1" dirty="0">
              <a:solidFill>
                <a:schemeClr val="bg1"/>
              </a:solidFill>
            </a:endParaRPr>
          </a:p>
        </p:txBody>
      </p:sp>
      <p:sp>
        <p:nvSpPr>
          <p:cNvPr id="15" name="TextBox 14"/>
          <p:cNvSpPr txBox="1"/>
          <p:nvPr/>
        </p:nvSpPr>
        <p:spPr>
          <a:xfrm>
            <a:off x="3162015" y="3722449"/>
            <a:ext cx="3271838" cy="369332"/>
          </a:xfrm>
          <a:prstGeom prst="rect">
            <a:avLst/>
          </a:prstGeom>
          <a:noFill/>
        </p:spPr>
        <p:txBody>
          <a:bodyPr wrap="square" rtlCol="0">
            <a:spAutoFit/>
          </a:bodyPr>
          <a:lstStyle/>
          <a:p>
            <a:r>
              <a:rPr lang="en-US" b="1" dirty="0" smtClean="0">
                <a:solidFill>
                  <a:schemeClr val="bg1"/>
                </a:solidFill>
              </a:rPr>
              <a:t>Total Totals Index</a:t>
            </a:r>
            <a:endParaRPr lang="en-US" b="1" dirty="0">
              <a:solidFill>
                <a:schemeClr val="bg1"/>
              </a:solidFill>
            </a:endParaRPr>
          </a:p>
        </p:txBody>
      </p:sp>
      <p:sp>
        <p:nvSpPr>
          <p:cNvPr id="16" name="TextBox 15"/>
          <p:cNvSpPr txBox="1"/>
          <p:nvPr/>
        </p:nvSpPr>
        <p:spPr>
          <a:xfrm>
            <a:off x="7959949" y="3722449"/>
            <a:ext cx="3271838" cy="369332"/>
          </a:xfrm>
          <a:prstGeom prst="rect">
            <a:avLst/>
          </a:prstGeom>
          <a:noFill/>
        </p:spPr>
        <p:txBody>
          <a:bodyPr wrap="square" rtlCol="0">
            <a:spAutoFit/>
          </a:bodyPr>
          <a:lstStyle/>
          <a:p>
            <a:r>
              <a:rPr lang="en-US" b="1" dirty="0" smtClean="0">
                <a:solidFill>
                  <a:schemeClr val="bg1"/>
                </a:solidFill>
              </a:rPr>
              <a:t>850 </a:t>
            </a:r>
            <a:r>
              <a:rPr lang="en-US" b="1" dirty="0" err="1" smtClean="0">
                <a:solidFill>
                  <a:schemeClr val="bg1"/>
                </a:solidFill>
              </a:rPr>
              <a:t>mb</a:t>
            </a:r>
            <a:r>
              <a:rPr lang="en-US" b="1" dirty="0" smtClean="0">
                <a:solidFill>
                  <a:schemeClr val="bg1"/>
                </a:solidFill>
              </a:rPr>
              <a:t> Computed CAPE</a:t>
            </a:r>
            <a:endParaRPr lang="en-US" b="1" dirty="0">
              <a:solidFill>
                <a:schemeClr val="bg1"/>
              </a:solidFill>
            </a:endParaRPr>
          </a:p>
        </p:txBody>
      </p:sp>
      <p:sp>
        <p:nvSpPr>
          <p:cNvPr id="17" name="Oval 16"/>
          <p:cNvSpPr/>
          <p:nvPr/>
        </p:nvSpPr>
        <p:spPr>
          <a:xfrm>
            <a:off x="4861049" y="4576845"/>
            <a:ext cx="1509856" cy="1239202"/>
          </a:xfrm>
          <a:prstGeom prst="ellipse">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310945" y="1157288"/>
            <a:ext cx="1509856" cy="1239202"/>
          </a:xfrm>
          <a:prstGeom prst="ellipse">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61049" y="1157288"/>
            <a:ext cx="1509856" cy="1239202"/>
          </a:xfrm>
          <a:prstGeom prst="ellipse">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310944" y="4576845"/>
            <a:ext cx="1509856" cy="1239202"/>
          </a:xfrm>
          <a:prstGeom prst="ellipse">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433685" y="2799159"/>
            <a:ext cx="3271838" cy="369332"/>
          </a:xfrm>
          <a:prstGeom prst="rect">
            <a:avLst/>
          </a:prstGeom>
          <a:noFill/>
        </p:spPr>
        <p:txBody>
          <a:bodyPr wrap="square" rtlCol="0">
            <a:spAutoFit/>
          </a:bodyPr>
          <a:lstStyle/>
          <a:p>
            <a:r>
              <a:rPr lang="en-US" b="1" dirty="0" smtClean="0">
                <a:solidFill>
                  <a:schemeClr val="bg1"/>
                </a:solidFill>
              </a:rPr>
              <a:t>Mid-level dry air present</a:t>
            </a:r>
            <a:endParaRPr lang="en-US" b="1" dirty="0">
              <a:solidFill>
                <a:schemeClr val="bg1"/>
              </a:solidFill>
            </a:endParaRPr>
          </a:p>
        </p:txBody>
      </p:sp>
      <p:sp>
        <p:nvSpPr>
          <p:cNvPr id="22" name="TextBox 21"/>
          <p:cNvSpPr txBox="1"/>
          <p:nvPr/>
        </p:nvSpPr>
        <p:spPr>
          <a:xfrm>
            <a:off x="7855342" y="2802373"/>
            <a:ext cx="3271838" cy="369332"/>
          </a:xfrm>
          <a:prstGeom prst="rect">
            <a:avLst/>
          </a:prstGeom>
          <a:noFill/>
        </p:spPr>
        <p:txBody>
          <a:bodyPr wrap="square" rtlCol="0">
            <a:spAutoFit/>
          </a:bodyPr>
          <a:lstStyle/>
          <a:p>
            <a:r>
              <a:rPr lang="en-US" b="1" dirty="0" smtClean="0">
                <a:solidFill>
                  <a:schemeClr val="bg1"/>
                </a:solidFill>
              </a:rPr>
              <a:t>Unstable conditions</a:t>
            </a:r>
            <a:endParaRPr lang="en-US" b="1" dirty="0">
              <a:solidFill>
                <a:schemeClr val="bg1"/>
              </a:solidFill>
            </a:endParaRPr>
          </a:p>
        </p:txBody>
      </p:sp>
      <p:sp>
        <p:nvSpPr>
          <p:cNvPr id="23" name="TextBox 22"/>
          <p:cNvSpPr txBox="1"/>
          <p:nvPr/>
        </p:nvSpPr>
        <p:spPr>
          <a:xfrm>
            <a:off x="3433685" y="6048305"/>
            <a:ext cx="3271838" cy="646331"/>
          </a:xfrm>
          <a:prstGeom prst="rect">
            <a:avLst/>
          </a:prstGeom>
          <a:noFill/>
        </p:spPr>
        <p:txBody>
          <a:bodyPr wrap="square" rtlCol="0">
            <a:spAutoFit/>
          </a:bodyPr>
          <a:lstStyle/>
          <a:p>
            <a:r>
              <a:rPr lang="en-US" b="1" dirty="0" smtClean="0">
                <a:solidFill>
                  <a:schemeClr val="bg1"/>
                </a:solidFill>
              </a:rPr>
              <a:t>Strong potential for severe storms</a:t>
            </a:r>
            <a:endParaRPr lang="en-US" b="1" dirty="0">
              <a:solidFill>
                <a:schemeClr val="bg1"/>
              </a:solidFill>
            </a:endParaRPr>
          </a:p>
        </p:txBody>
      </p:sp>
      <p:sp>
        <p:nvSpPr>
          <p:cNvPr id="24" name="TextBox 23"/>
          <p:cNvSpPr txBox="1"/>
          <p:nvPr/>
        </p:nvSpPr>
        <p:spPr>
          <a:xfrm>
            <a:off x="7959949" y="6048305"/>
            <a:ext cx="3271838" cy="369332"/>
          </a:xfrm>
          <a:prstGeom prst="rect">
            <a:avLst/>
          </a:prstGeom>
          <a:noFill/>
        </p:spPr>
        <p:txBody>
          <a:bodyPr wrap="square" rtlCol="0">
            <a:spAutoFit/>
          </a:bodyPr>
          <a:lstStyle/>
          <a:p>
            <a:r>
              <a:rPr lang="en-US" b="1" dirty="0" smtClean="0">
                <a:solidFill>
                  <a:schemeClr val="bg1"/>
                </a:solidFill>
              </a:rPr>
              <a:t>Unstable conditions</a:t>
            </a:r>
            <a:endParaRPr lang="en-US" b="1" dirty="0">
              <a:solidFill>
                <a:schemeClr val="bg1"/>
              </a:solidFill>
            </a:endParaRPr>
          </a:p>
        </p:txBody>
      </p:sp>
      <p:sp>
        <p:nvSpPr>
          <p:cNvPr id="25" name="Rectangle 24"/>
          <p:cNvSpPr/>
          <p:nvPr/>
        </p:nvSpPr>
        <p:spPr>
          <a:xfrm>
            <a:off x="5290499" y="834970"/>
            <a:ext cx="833883" cy="369332"/>
          </a:xfrm>
          <a:prstGeom prst="rect">
            <a:avLst/>
          </a:prstGeom>
        </p:spPr>
        <p:txBody>
          <a:bodyPr wrap="none">
            <a:spAutoFit/>
          </a:bodyPr>
          <a:lstStyle/>
          <a:p>
            <a:r>
              <a:rPr lang="en-US" b="1" dirty="0" smtClean="0">
                <a:solidFill>
                  <a:schemeClr val="bg1"/>
                </a:solidFill>
              </a:rPr>
              <a:t>8-15 </a:t>
            </a:r>
            <a:r>
              <a:rPr lang="en-US" b="1" dirty="0">
                <a:solidFill>
                  <a:schemeClr val="bg1"/>
                </a:solidFill>
              </a:rPr>
              <a:t>C </a:t>
            </a:r>
          </a:p>
        </p:txBody>
      </p:sp>
      <p:sp>
        <p:nvSpPr>
          <p:cNvPr id="26" name="Rectangle 25"/>
          <p:cNvSpPr/>
          <p:nvPr/>
        </p:nvSpPr>
        <p:spPr>
          <a:xfrm>
            <a:off x="9595868" y="835463"/>
            <a:ext cx="1061509" cy="369332"/>
          </a:xfrm>
          <a:prstGeom prst="rect">
            <a:avLst/>
          </a:prstGeom>
        </p:spPr>
        <p:txBody>
          <a:bodyPr wrap="none">
            <a:spAutoFit/>
          </a:bodyPr>
          <a:lstStyle/>
          <a:p>
            <a:r>
              <a:rPr lang="en-US" b="1" dirty="0" smtClean="0">
                <a:solidFill>
                  <a:schemeClr val="bg1"/>
                </a:solidFill>
              </a:rPr>
              <a:t>7-9 C/km</a:t>
            </a:r>
            <a:endParaRPr lang="en-US" b="1" dirty="0">
              <a:solidFill>
                <a:schemeClr val="bg1"/>
              </a:solidFill>
            </a:endParaRPr>
          </a:p>
        </p:txBody>
      </p:sp>
      <p:sp>
        <p:nvSpPr>
          <p:cNvPr id="27" name="Rectangle 26"/>
          <p:cNvSpPr/>
          <p:nvPr/>
        </p:nvSpPr>
        <p:spPr>
          <a:xfrm>
            <a:off x="5309004" y="4198319"/>
            <a:ext cx="587020" cy="369332"/>
          </a:xfrm>
          <a:prstGeom prst="rect">
            <a:avLst/>
          </a:prstGeom>
        </p:spPr>
        <p:txBody>
          <a:bodyPr wrap="none">
            <a:spAutoFit/>
          </a:bodyPr>
          <a:lstStyle/>
          <a:p>
            <a:r>
              <a:rPr lang="en-US" b="1" dirty="0" smtClean="0">
                <a:solidFill>
                  <a:schemeClr val="bg1"/>
                </a:solidFill>
              </a:rPr>
              <a:t>&gt; 55</a:t>
            </a:r>
            <a:endParaRPr lang="en-US" b="1" dirty="0">
              <a:solidFill>
                <a:schemeClr val="bg1"/>
              </a:solidFill>
            </a:endParaRPr>
          </a:p>
        </p:txBody>
      </p:sp>
      <p:sp>
        <p:nvSpPr>
          <p:cNvPr id="28" name="Rectangle 27"/>
          <p:cNvSpPr/>
          <p:nvPr/>
        </p:nvSpPr>
        <p:spPr>
          <a:xfrm>
            <a:off x="9245776" y="4198319"/>
            <a:ext cx="1640193" cy="369332"/>
          </a:xfrm>
          <a:prstGeom prst="rect">
            <a:avLst/>
          </a:prstGeom>
        </p:spPr>
        <p:txBody>
          <a:bodyPr wrap="none">
            <a:spAutoFit/>
          </a:bodyPr>
          <a:lstStyle/>
          <a:p>
            <a:r>
              <a:rPr lang="en-US" b="1" dirty="0" smtClean="0">
                <a:solidFill>
                  <a:schemeClr val="bg1"/>
                </a:solidFill>
              </a:rPr>
              <a:t>1100-1400 J/kg</a:t>
            </a:r>
            <a:endParaRPr lang="en-US" b="1" dirty="0">
              <a:solidFill>
                <a:schemeClr val="bg1"/>
              </a:solidFill>
            </a:endParaRPr>
          </a:p>
        </p:txBody>
      </p:sp>
      <p:sp>
        <p:nvSpPr>
          <p:cNvPr id="30" name="Title 1"/>
          <p:cNvSpPr txBox="1">
            <a:spLocks/>
          </p:cNvSpPr>
          <p:nvPr/>
        </p:nvSpPr>
        <p:spPr>
          <a:xfrm>
            <a:off x="393192" y="1828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effectLst>
                  <a:outerShdw blurRad="38100" dist="38100" dir="2700000" algn="tl">
                    <a:srgbClr val="000000">
                      <a:alpha val="43137"/>
                    </a:srgbClr>
                  </a:outerShdw>
                </a:effectLst>
              </a:rPr>
              <a:t>9 May 2016</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7011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92" y="182880"/>
            <a:ext cx="10515600" cy="1325563"/>
          </a:xfrm>
        </p:spPr>
        <p:txBody>
          <a:bodyPr/>
          <a:lstStyle/>
          <a:p>
            <a:r>
              <a:rPr lang="en-US" b="1" dirty="0" smtClean="0">
                <a:effectLst>
                  <a:outerShdw blurRad="38100" dist="38100" dir="2700000" algn="tl">
                    <a:srgbClr val="000000">
                      <a:alpha val="43137"/>
                    </a:srgbClr>
                  </a:outerShdw>
                </a:effectLst>
              </a:rPr>
              <a:t>Introduction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8269" y="1488248"/>
            <a:ext cx="5602357" cy="4698020"/>
          </a:xfrm>
        </p:spPr>
        <p:txBody>
          <a:bodyPr>
            <a:normAutofit/>
          </a:bodyPr>
          <a:lstStyle/>
          <a:p>
            <a:r>
              <a:rPr lang="en-US" sz="2600" dirty="0" smtClean="0"/>
              <a:t>This training module will take you through the steps on how to use the Gridded NUCAPS to increase situational awareness when diagnosing the pre-convective environment.</a:t>
            </a:r>
          </a:p>
          <a:p>
            <a:r>
              <a:rPr lang="en-US" sz="2200" dirty="0" smtClean="0"/>
              <a:t>Forecasters will understand:</a:t>
            </a:r>
          </a:p>
          <a:p>
            <a:pPr lvl="1"/>
            <a:r>
              <a:rPr lang="en-US" sz="2200" dirty="0"/>
              <a:t>S</a:t>
            </a:r>
            <a:r>
              <a:rPr lang="en-US" sz="2200" dirty="0" smtClean="0"/>
              <a:t>trengths and weakness of the Gridded NUCAPS </a:t>
            </a:r>
          </a:p>
          <a:p>
            <a:pPr lvl="1"/>
            <a:r>
              <a:rPr lang="en-US" sz="2200" dirty="0" smtClean="0"/>
              <a:t>Gridded NUCAPS in the forecast process to identify potential areas of convection</a:t>
            </a:r>
          </a:p>
          <a:p>
            <a:pPr marL="457200" lvl="1" indent="0">
              <a:buNone/>
            </a:pPr>
            <a:endParaRPr lang="en-US" sz="2000"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14409" b="8672"/>
          <a:stretch/>
        </p:blipFill>
        <p:spPr>
          <a:xfrm>
            <a:off x="6440557" y="1584960"/>
            <a:ext cx="5359187" cy="3230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80718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5100" y="0"/>
            <a:ext cx="11856321" cy="6858000"/>
          </a:xfrm>
          <a:prstGeom prst="rect">
            <a:avLst/>
          </a:prstGeom>
        </p:spPr>
      </p:pic>
      <p:sp>
        <p:nvSpPr>
          <p:cNvPr id="3" name="TextBox 2"/>
          <p:cNvSpPr txBox="1"/>
          <p:nvPr/>
        </p:nvSpPr>
        <p:spPr>
          <a:xfrm>
            <a:off x="547692" y="535900"/>
            <a:ext cx="11091135" cy="1138773"/>
          </a:xfrm>
          <a:prstGeom prst="rect">
            <a:avLst/>
          </a:prstGeom>
          <a:solidFill>
            <a:schemeClr val="bg1">
              <a:alpha val="85000"/>
            </a:schemeClr>
          </a:solidFill>
        </p:spPr>
        <p:txBody>
          <a:bodyPr wrap="square" rtlCol="0">
            <a:spAutoFit/>
          </a:bodyPr>
          <a:lstStyle/>
          <a:p>
            <a:r>
              <a:rPr lang="en-US" sz="3400" dirty="0" smtClean="0"/>
              <a:t>Dots can be overlaid on Gridded NUCAPS fields to help decide which skew-T to click on. Improved spatial context. </a:t>
            </a:r>
          </a:p>
        </p:txBody>
      </p:sp>
      <p:sp>
        <p:nvSpPr>
          <p:cNvPr id="4" name="Slide Number Placeholder 3"/>
          <p:cNvSpPr>
            <a:spLocks noGrp="1"/>
          </p:cNvSpPr>
          <p:nvPr>
            <p:ph type="sldNum" sz="quarter" idx="12"/>
          </p:nvPr>
        </p:nvSpPr>
        <p:spPr/>
        <p:txBody>
          <a:bodyPr/>
          <a:lstStyle/>
          <a:p>
            <a:fld id="{28682E35-667B-5A4C-AF09-E52E61B2916C}" type="slidenum">
              <a:rPr lang="en-US" smtClean="0"/>
              <a:pPr/>
              <a:t>20</a:t>
            </a:fld>
            <a:endParaRPr lang="en-US" dirty="0"/>
          </a:p>
        </p:txBody>
      </p:sp>
    </p:spTree>
    <p:extLst>
      <p:ext uri="{BB962C8B-B14F-4D97-AF65-F5344CB8AC3E}">
        <p14:creationId xmlns:p14="http://schemas.microsoft.com/office/powerpoint/2010/main" val="2119738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92" y="182880"/>
            <a:ext cx="10515600" cy="1325563"/>
          </a:xfrm>
        </p:spPr>
        <p:txBody>
          <a:bodyPr anchor="ctr">
            <a:normAutofit fontScale="90000"/>
          </a:bodyPr>
          <a:lstStyle/>
          <a:p>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sz="4900" b="1" dirty="0" smtClean="0">
                <a:effectLst>
                  <a:outerShdw blurRad="38100" dist="38100" dir="2700000" algn="tl">
                    <a:srgbClr val="000000">
                      <a:alpha val="43137"/>
                    </a:srgbClr>
                  </a:outerShdw>
                </a:effectLst>
              </a:rPr>
              <a:t>NUCAPS </a:t>
            </a:r>
            <a:r>
              <a:rPr lang="en-US" sz="4900" b="1" dirty="0">
                <a:effectLst>
                  <a:outerShdw blurRad="38100" dist="38100" dir="2700000" algn="tl">
                    <a:srgbClr val="000000">
                      <a:alpha val="43137"/>
                    </a:srgbClr>
                  </a:outerShdw>
                </a:effectLst>
              </a:rPr>
              <a:t>in AWIPS – Things to think about...</a:t>
            </a:r>
            <a:br>
              <a:rPr lang="en-US" sz="4900" b="1" dirty="0">
                <a:effectLst>
                  <a:outerShdw blurRad="38100" dist="38100" dir="2700000" algn="tl">
                    <a:srgbClr val="000000">
                      <a:alpha val="43137"/>
                    </a:srgbClr>
                  </a:outerShdw>
                </a:effectLst>
              </a:rPr>
            </a:br>
            <a:endParaRPr lang="en-US" sz="49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3192" y="1307592"/>
            <a:ext cx="11231217" cy="5684520"/>
          </a:xfrm>
        </p:spPr>
        <p:txBody>
          <a:bodyPr>
            <a:normAutofit fontScale="55000" lnSpcReduction="20000"/>
          </a:bodyPr>
          <a:lstStyle/>
          <a:p>
            <a:pPr>
              <a:spcAft>
                <a:spcPts val="1200"/>
              </a:spcAft>
            </a:pPr>
            <a:r>
              <a:rPr lang="en-US" sz="4700" dirty="0"/>
              <a:t>Radiosondes measures moisture through clouds, NUCAPS measures moisture around </a:t>
            </a:r>
            <a:r>
              <a:rPr lang="en-US" sz="4700" dirty="0" smtClean="0"/>
              <a:t>clouds</a:t>
            </a:r>
          </a:p>
          <a:p>
            <a:pPr>
              <a:spcAft>
                <a:spcPts val="1200"/>
              </a:spcAft>
            </a:pPr>
            <a:r>
              <a:rPr lang="en-US" sz="4700" dirty="0" smtClean="0"/>
              <a:t>NUCAPS </a:t>
            </a:r>
            <a:r>
              <a:rPr lang="en-US" sz="4700" dirty="0"/>
              <a:t>can retrieve super-saturation (no limit on 100% RH). </a:t>
            </a:r>
            <a:r>
              <a:rPr lang="en-US" sz="4700" dirty="0" smtClean="0"/>
              <a:t>May see RH values well above 100% in the gridded product which will impact how AWIPS calculates certain parameters such as dew point and stability indices</a:t>
            </a:r>
          </a:p>
          <a:p>
            <a:pPr>
              <a:spcAft>
                <a:spcPts val="1200"/>
              </a:spcAft>
            </a:pPr>
            <a:r>
              <a:rPr lang="en-US" sz="4700" dirty="0" smtClean="0"/>
              <a:t>Data below the surface is masked out in the gridded product</a:t>
            </a:r>
          </a:p>
          <a:p>
            <a:pPr>
              <a:spcAft>
                <a:spcPts val="1200"/>
              </a:spcAft>
            </a:pPr>
            <a:r>
              <a:rPr lang="en-US" sz="4700" dirty="0" smtClean="0"/>
              <a:t>NUCAPS resolution is 50 km near the center but closer to 150 km near the swath edge however the product is Gridded to a uniform 12 km grid for AWIPS</a:t>
            </a:r>
          </a:p>
          <a:p>
            <a:pPr>
              <a:spcAft>
                <a:spcPts val="1200"/>
              </a:spcAft>
            </a:pPr>
            <a:r>
              <a:rPr lang="en-US" sz="4700" dirty="0" smtClean="0"/>
              <a:t>NUCAPS can resolve only 4-6 </a:t>
            </a:r>
            <a:r>
              <a:rPr lang="en-US" sz="4700" dirty="0"/>
              <a:t>layers of water </a:t>
            </a:r>
            <a:r>
              <a:rPr lang="en-US" sz="4700" dirty="0" smtClean="0"/>
              <a:t>vapor 6-10 </a:t>
            </a:r>
            <a:r>
              <a:rPr lang="en-US" sz="4700" dirty="0"/>
              <a:t>layers of </a:t>
            </a:r>
            <a:r>
              <a:rPr lang="en-US" sz="4700" dirty="0" smtClean="0"/>
              <a:t>temperature but data is output on the 100 </a:t>
            </a:r>
            <a:r>
              <a:rPr lang="en-US" sz="4700" dirty="0" smtClean="0"/>
              <a:t>layers </a:t>
            </a:r>
            <a:r>
              <a:rPr lang="en-US" sz="4700" dirty="0" smtClean="0"/>
              <a:t>used by the radiative transfer model.  As a result profiles are smooth despite the number of level available</a:t>
            </a:r>
          </a:p>
          <a:p>
            <a:pPr>
              <a:spcAft>
                <a:spcPts val="1200"/>
              </a:spcAft>
            </a:pPr>
            <a:r>
              <a:rPr lang="en-US" sz="4700" dirty="0" smtClean="0"/>
              <a:t>There are 58 levels available in AWIPS and some levels were forced to standard levels for consistency with the forecast process and to allow AWIPS to calculate stability indices (1000, 925, 850, 700, 500, 300, 250, 200, 100)</a:t>
            </a:r>
            <a:endParaRPr lang="en-US" sz="4700" dirty="0"/>
          </a:p>
        </p:txBody>
      </p:sp>
    </p:spTree>
    <p:extLst>
      <p:ext uri="{BB962C8B-B14F-4D97-AF65-F5344CB8AC3E}">
        <p14:creationId xmlns:p14="http://schemas.microsoft.com/office/powerpoint/2010/main" val="67576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92" y="182880"/>
            <a:ext cx="10515600" cy="1325563"/>
          </a:xfrm>
        </p:spPr>
        <p:txBody>
          <a:bodyPr/>
          <a:lstStyle/>
          <a:p>
            <a:r>
              <a:rPr lang="en-US" b="1" dirty="0" smtClean="0">
                <a:effectLst>
                  <a:outerShdw blurRad="38100" dist="38100" dir="2700000" algn="tl">
                    <a:srgbClr val="000000">
                      <a:alpha val="43137"/>
                    </a:srgbClr>
                  </a:outerShdw>
                </a:effectLst>
              </a:rPr>
              <a:t>Summary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3192" y="1490472"/>
            <a:ext cx="10515600" cy="4351338"/>
          </a:xfrm>
        </p:spPr>
        <p:txBody>
          <a:bodyPr>
            <a:normAutofit lnSpcReduction="10000"/>
          </a:bodyPr>
          <a:lstStyle/>
          <a:p>
            <a:r>
              <a:rPr lang="en-US" dirty="0" smtClean="0"/>
              <a:t>NUCAPS Soundings and Gridded NUCAPS can be used to diagnose temperature, moisture, and stability characteristics of the pre-convective environment.</a:t>
            </a:r>
          </a:p>
          <a:p>
            <a:r>
              <a:rPr lang="en-US" dirty="0" smtClean="0"/>
              <a:t>NUCAPS Soundings provide soundings between routine radiosonde observations</a:t>
            </a:r>
          </a:p>
          <a:p>
            <a:r>
              <a:rPr lang="en-US" dirty="0" smtClean="0"/>
              <a:t>Gridded </a:t>
            </a:r>
            <a:r>
              <a:rPr lang="en-US" dirty="0"/>
              <a:t>NUCAPS allows the forecaster to view variables on either plan view or </a:t>
            </a:r>
            <a:r>
              <a:rPr lang="en-US" dirty="0" smtClean="0"/>
              <a:t>cross-sections</a:t>
            </a:r>
          </a:p>
          <a:p>
            <a:r>
              <a:rPr lang="en-US" dirty="0"/>
              <a:t>NUCAPS retrieves atmospheric information around clouds</a:t>
            </a:r>
          </a:p>
          <a:p>
            <a:r>
              <a:rPr lang="en-US" dirty="0" smtClean="0"/>
              <a:t>The best quality data is retrieved under clear to partly cloudy conditions </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684149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92" y="182880"/>
            <a:ext cx="10515600" cy="1325563"/>
          </a:xfrm>
        </p:spPr>
        <p:txBody>
          <a:bodyPr/>
          <a:lstStyle/>
          <a:p>
            <a:r>
              <a:rPr lang="en-US" b="1" dirty="0" smtClean="0">
                <a:effectLst>
                  <a:outerShdw blurRad="38100" dist="38100" dir="2700000" algn="tl">
                    <a:srgbClr val="000000">
                      <a:alpha val="43137"/>
                    </a:srgbClr>
                  </a:outerShdw>
                </a:effectLst>
              </a:rPr>
              <a:t>Developer questions to Forecaster</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3192" y="1490472"/>
            <a:ext cx="11387666" cy="4947178"/>
          </a:xfrm>
        </p:spPr>
        <p:txBody>
          <a:bodyPr>
            <a:normAutofit fontScale="92500"/>
          </a:bodyPr>
          <a:lstStyle/>
          <a:p>
            <a:r>
              <a:rPr lang="en-US" dirty="0" smtClean="0"/>
              <a:t>Would you be interested to know how vertical resolution (or degree of smoothing) changes from scene-to-scene?</a:t>
            </a:r>
          </a:p>
          <a:p>
            <a:r>
              <a:rPr lang="en-US" dirty="0" smtClean="0"/>
              <a:t>Given what you’ve learned about satellite soundings, is there any diagnostic, thermodynamic or quality control metric that you would like to visualize as a means to aid your real-time problem solving?</a:t>
            </a:r>
          </a:p>
          <a:p>
            <a:r>
              <a:rPr lang="en-US" dirty="0" smtClean="0"/>
              <a:t>Would you be interested in MW-Only NUCAPS retrieval? It provides additional measurement and it can possibly be used to fill the IR+MW product gaps</a:t>
            </a:r>
          </a:p>
          <a:p>
            <a:r>
              <a:rPr lang="en-US" dirty="0" smtClean="0"/>
              <a:t>Does NUCAPS (IR+MW) provide enough information (e.g., despite data gaps and coarse spatial resolution) to make sense of the pre-convective environment? </a:t>
            </a:r>
          </a:p>
          <a:p>
            <a:r>
              <a:rPr lang="en-US" dirty="0" smtClean="0"/>
              <a:t>Other than the thermodynamic parameters (T/q) what other NUCAPS retrieval parameters (trace gases, surface and cloud properties) would you find valuable?</a:t>
            </a:r>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3675922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9233" y="1766092"/>
            <a:ext cx="4706239" cy="2771259"/>
          </a:xfrm>
          <a:prstGeom prst="rect">
            <a:avLst/>
          </a:prstGeom>
        </p:spPr>
      </p:pic>
      <p:sp>
        <p:nvSpPr>
          <p:cNvPr id="7" name="TextBox 6"/>
          <p:cNvSpPr txBox="1"/>
          <p:nvPr/>
        </p:nvSpPr>
        <p:spPr>
          <a:xfrm>
            <a:off x="393192" y="1190023"/>
            <a:ext cx="7261642" cy="3631763"/>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t>NUCAPS – NOAA Unique Combined Atmospheric Processing System</a:t>
            </a:r>
          </a:p>
          <a:p>
            <a:pPr marL="342900" indent="-342900">
              <a:buFont typeface="Wingdings" panose="05000000000000000000" pitchFamily="2" charset="2"/>
              <a:buChar char="Ø"/>
            </a:pPr>
            <a:r>
              <a:rPr lang="en-US" sz="2000" dirty="0" err="1" smtClean="0"/>
              <a:t>CrIS</a:t>
            </a:r>
            <a:r>
              <a:rPr lang="en-US" sz="2000" dirty="0" smtClean="0"/>
              <a:t> – Cross Track Infrared Sounder (1305 Channels)</a:t>
            </a:r>
          </a:p>
          <a:p>
            <a:pPr marL="342900" indent="-342900">
              <a:buFont typeface="Wingdings" panose="05000000000000000000" pitchFamily="2" charset="2"/>
              <a:buChar char="Ø"/>
            </a:pPr>
            <a:r>
              <a:rPr lang="en-US" sz="2000" dirty="0" smtClean="0"/>
              <a:t>ATMS – Advanced Technology Microwave Sounder (22 Channels)</a:t>
            </a:r>
          </a:p>
          <a:p>
            <a:pPr marL="342900" indent="-342900">
              <a:buFont typeface="Wingdings" panose="05000000000000000000" pitchFamily="2" charset="2"/>
              <a:buChar char="Ø"/>
            </a:pPr>
            <a:r>
              <a:rPr lang="en-US" sz="2000" dirty="0" smtClean="0"/>
              <a:t>Onboard </a:t>
            </a:r>
            <a:r>
              <a:rPr lang="en-US" sz="2000" dirty="0" smtClean="0"/>
              <a:t>Suomi/NPP overpasses between standard radiosonde launch times</a:t>
            </a:r>
            <a:endParaRPr lang="en-US" sz="2000" dirty="0" smtClean="0"/>
          </a:p>
          <a:p>
            <a:pPr marL="742950" lvl="1" indent="-285750">
              <a:buFont typeface="Arial" panose="020B0604020202020204" pitchFamily="34" charset="0"/>
              <a:buChar char="•"/>
            </a:pPr>
            <a:r>
              <a:rPr lang="en-US" sz="2000" dirty="0" smtClean="0"/>
              <a:t>Passes over East Coast: 05z/17z</a:t>
            </a:r>
          </a:p>
          <a:p>
            <a:pPr marL="742950" lvl="1" indent="-285750">
              <a:buFont typeface="Arial" panose="020B0604020202020204" pitchFamily="34" charset="0"/>
              <a:buChar char="•"/>
            </a:pPr>
            <a:r>
              <a:rPr lang="en-US" sz="2000" dirty="0" smtClean="0"/>
              <a:t>The Plains: 07z/19z</a:t>
            </a:r>
          </a:p>
          <a:p>
            <a:pPr marL="742950" lvl="1" indent="-285750">
              <a:buFont typeface="Arial" panose="020B0604020202020204" pitchFamily="34" charset="0"/>
              <a:buChar char="•"/>
            </a:pPr>
            <a:r>
              <a:rPr lang="en-US" sz="2000" dirty="0" smtClean="0"/>
              <a:t>West Coast: 11z/23z</a:t>
            </a:r>
          </a:p>
          <a:p>
            <a:pPr marL="742950" lvl="1" indent="-285750">
              <a:buFont typeface="Arial" panose="020B0604020202020204" pitchFamily="34" charset="0"/>
              <a:buChar char="•"/>
            </a:pPr>
            <a:r>
              <a:rPr lang="en-US" sz="2000" dirty="0" smtClean="0"/>
              <a:t>Alaska: Multiple</a:t>
            </a:r>
          </a:p>
          <a:p>
            <a:endParaRPr lang="en-US" dirty="0"/>
          </a:p>
        </p:txBody>
      </p:sp>
      <p:sp>
        <p:nvSpPr>
          <p:cNvPr id="2" name="Title 1"/>
          <p:cNvSpPr>
            <a:spLocks noGrp="1"/>
          </p:cNvSpPr>
          <p:nvPr>
            <p:ph type="title"/>
          </p:nvPr>
        </p:nvSpPr>
        <p:spPr>
          <a:xfrm>
            <a:off x="393192" y="182880"/>
            <a:ext cx="10515600" cy="1325563"/>
          </a:xfrm>
        </p:spPr>
        <p:txBody>
          <a:bodyPr/>
          <a:lstStyle/>
          <a:p>
            <a:r>
              <a:rPr lang="en-US" b="1" dirty="0" smtClean="0">
                <a:effectLst>
                  <a:outerShdw blurRad="38100" dist="38100" dir="2700000" algn="tl">
                    <a:srgbClr val="000000">
                      <a:alpha val="43137"/>
                    </a:srgbClr>
                  </a:outerShdw>
                </a:effectLst>
              </a:rPr>
              <a:t>Hyperspectral Infrared Sounders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3192" y="4544770"/>
            <a:ext cx="11160318" cy="2270887"/>
          </a:xfrm>
        </p:spPr>
        <p:txBody>
          <a:bodyPr>
            <a:normAutofit fontScale="92500" lnSpcReduction="10000"/>
          </a:bodyPr>
          <a:lstStyle/>
          <a:p>
            <a:r>
              <a:rPr lang="en-US" sz="2600" dirty="0" smtClean="0"/>
              <a:t>Takes advantage of a much larger number of channels (as compared to current GOES, HIRS, legacy TOVS sounders) to better resolve vertical structure in the atmosphere</a:t>
            </a:r>
          </a:p>
          <a:p>
            <a:pPr lvl="1"/>
            <a:r>
              <a:rPr lang="en-US" sz="2100" dirty="0" smtClean="0"/>
              <a:t>Measure temperature and water vapor with height as well as </a:t>
            </a:r>
            <a:r>
              <a:rPr lang="en-US" sz="2100" dirty="0" smtClean="0"/>
              <a:t>ozone</a:t>
            </a:r>
            <a:r>
              <a:rPr lang="en-US" sz="2100" dirty="0" smtClean="0"/>
              <a:t>, </a:t>
            </a:r>
            <a:r>
              <a:rPr lang="en-US" sz="2100" dirty="0" smtClean="0"/>
              <a:t>other </a:t>
            </a:r>
            <a:r>
              <a:rPr lang="en-US" sz="2100" smtClean="0"/>
              <a:t>trace </a:t>
            </a:r>
            <a:r>
              <a:rPr lang="en-US" sz="2100" smtClean="0"/>
              <a:t>gases, </a:t>
            </a:r>
            <a:r>
              <a:rPr lang="en-US" sz="2100" dirty="0" smtClean="0"/>
              <a:t>and cloud information (</a:t>
            </a:r>
            <a:r>
              <a:rPr lang="en-US" sz="2100" dirty="0" smtClean="0"/>
              <a:t>e. g. c</a:t>
            </a:r>
            <a:r>
              <a:rPr lang="en-US" sz="2100" dirty="0" smtClean="0"/>
              <a:t>loud top fraction, cloud </a:t>
            </a:r>
            <a:r>
              <a:rPr lang="en-US" sz="2100" dirty="0"/>
              <a:t>t</a:t>
            </a:r>
            <a:r>
              <a:rPr lang="en-US" sz="2100" dirty="0" smtClean="0"/>
              <a:t>op </a:t>
            </a:r>
            <a:r>
              <a:rPr lang="en-US" sz="2100" dirty="0" smtClean="0"/>
              <a:t>p</a:t>
            </a:r>
            <a:r>
              <a:rPr lang="en-US" sz="2100" dirty="0" smtClean="0"/>
              <a:t>ressure)</a:t>
            </a:r>
            <a:endParaRPr lang="en-US" sz="2100" dirty="0" smtClean="0"/>
          </a:p>
          <a:p>
            <a:pPr lvl="1"/>
            <a:r>
              <a:rPr lang="en-US" sz="2100" dirty="0" smtClean="0"/>
              <a:t>Most accurate in the upper-levels under clear conditions</a:t>
            </a:r>
          </a:p>
          <a:p>
            <a:pPr lvl="1"/>
            <a:r>
              <a:rPr lang="en-US" sz="2100" dirty="0" smtClean="0"/>
              <a:t>Infrared and microwave measurements are paired to allow for measurements in partly cloudy regions</a:t>
            </a:r>
          </a:p>
          <a:p>
            <a:pPr lvl="1"/>
            <a:r>
              <a:rPr lang="en-US" sz="2100" dirty="0" smtClean="0"/>
              <a:t>Measurements are degraded in regions of thick clouds</a:t>
            </a:r>
          </a:p>
        </p:txBody>
      </p:sp>
      <p:sp>
        <p:nvSpPr>
          <p:cNvPr id="5" name="Rectangle 4"/>
          <p:cNvSpPr/>
          <p:nvPr/>
        </p:nvSpPr>
        <p:spPr>
          <a:xfrm>
            <a:off x="8702687" y="3599556"/>
            <a:ext cx="1298448" cy="2834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81885" y="3937132"/>
            <a:ext cx="1005840" cy="268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6411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own Arrow 21"/>
          <p:cNvSpPr/>
          <p:nvPr/>
        </p:nvSpPr>
        <p:spPr>
          <a:xfrm rot="16200000">
            <a:off x="6948226" y="5444537"/>
            <a:ext cx="457916" cy="1235931"/>
          </a:xfrm>
          <a:prstGeom prst="down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16200000">
            <a:off x="2997207" y="4289761"/>
            <a:ext cx="457916" cy="1235931"/>
          </a:xfrm>
          <a:prstGeom prst="down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descr="planck_fi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04" t="53957" r="4762"/>
          <a:stretch/>
        </p:blipFill>
        <p:spPr>
          <a:xfrm>
            <a:off x="3286710" y="960120"/>
            <a:ext cx="8797781" cy="3292537"/>
          </a:xfrm>
          <a:prstGeom prst="rect">
            <a:avLst/>
          </a:prstGeom>
          <a:noFill/>
        </p:spPr>
      </p:pic>
      <p:sp>
        <p:nvSpPr>
          <p:cNvPr id="16" name="TextBox 15"/>
          <p:cNvSpPr txBox="1"/>
          <p:nvPr/>
        </p:nvSpPr>
        <p:spPr>
          <a:xfrm>
            <a:off x="6129866" y="1031062"/>
            <a:ext cx="1204176" cy="338554"/>
          </a:xfrm>
          <a:prstGeom prst="rect">
            <a:avLst/>
          </a:prstGeom>
          <a:noFill/>
        </p:spPr>
        <p:txBody>
          <a:bodyPr wrap="none" rtlCol="0">
            <a:spAutoFit/>
          </a:bodyPr>
          <a:lstStyle/>
          <a:p>
            <a:r>
              <a:rPr lang="en-US" sz="1600" b="1" dirty="0" smtClean="0">
                <a:solidFill>
                  <a:srgbClr val="0432FF"/>
                </a:solidFill>
              </a:rPr>
              <a:t>IR spectrum</a:t>
            </a:r>
            <a:endParaRPr lang="en-US" sz="1600" b="1" dirty="0">
              <a:solidFill>
                <a:srgbClr val="0432FF"/>
              </a:solidFill>
            </a:endParaRPr>
          </a:p>
        </p:txBody>
      </p:sp>
      <p:sp>
        <p:nvSpPr>
          <p:cNvPr id="17" name="TextBox 16"/>
          <p:cNvSpPr txBox="1"/>
          <p:nvPr/>
        </p:nvSpPr>
        <p:spPr>
          <a:xfrm>
            <a:off x="4078959" y="1026145"/>
            <a:ext cx="1399742" cy="338554"/>
          </a:xfrm>
          <a:prstGeom prst="rect">
            <a:avLst/>
          </a:prstGeom>
          <a:noFill/>
        </p:spPr>
        <p:txBody>
          <a:bodyPr wrap="none" rtlCol="0">
            <a:spAutoFit/>
          </a:bodyPr>
          <a:lstStyle/>
          <a:p>
            <a:r>
              <a:rPr lang="en-US" sz="1600" b="1" dirty="0" smtClean="0">
                <a:solidFill>
                  <a:srgbClr val="0432FF"/>
                </a:solidFill>
              </a:rPr>
              <a:t>MW spectrum</a:t>
            </a:r>
            <a:endParaRPr lang="en-US" sz="1600" b="1" dirty="0">
              <a:solidFill>
                <a:srgbClr val="0432FF"/>
              </a:solidFill>
            </a:endParaRPr>
          </a:p>
        </p:txBody>
      </p:sp>
      <p:sp>
        <p:nvSpPr>
          <p:cNvPr id="6" name="Rectangle 5"/>
          <p:cNvSpPr/>
          <p:nvPr/>
        </p:nvSpPr>
        <p:spPr>
          <a:xfrm>
            <a:off x="3868597" y="4270213"/>
            <a:ext cx="3394870" cy="2468880"/>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r>
              <a:rPr lang="en-US" b="1" u="sng" dirty="0" smtClean="0">
                <a:solidFill>
                  <a:srgbClr val="FFC000"/>
                </a:solidFill>
              </a:rPr>
              <a:t>Physical </a:t>
            </a:r>
            <a:r>
              <a:rPr lang="en-US" b="1" u="sng" dirty="0">
                <a:solidFill>
                  <a:srgbClr val="FFC000"/>
                </a:solidFill>
              </a:rPr>
              <a:t>retrieval </a:t>
            </a:r>
            <a:r>
              <a:rPr lang="en-US" dirty="0">
                <a:solidFill>
                  <a:schemeClr val="bg1">
                    <a:lumMod val="95000"/>
                  </a:schemeClr>
                </a:solidFill>
              </a:rPr>
              <a:t>using both MW and a </a:t>
            </a:r>
            <a:r>
              <a:rPr lang="en-US" dirty="0">
                <a:solidFill>
                  <a:schemeClr val="accent2">
                    <a:lumMod val="60000"/>
                    <a:lumOff val="40000"/>
                  </a:schemeClr>
                </a:solidFill>
              </a:rPr>
              <a:t>subset</a:t>
            </a:r>
            <a:r>
              <a:rPr lang="en-US" dirty="0">
                <a:solidFill>
                  <a:schemeClr val="bg1">
                    <a:lumMod val="95000"/>
                  </a:schemeClr>
                </a:solidFill>
              </a:rPr>
              <a:t> of cloud-cleared IR channels. This involves </a:t>
            </a:r>
          </a:p>
          <a:p>
            <a:pPr marL="285750" indent="-285750">
              <a:buFontTx/>
              <a:buChar char="-"/>
            </a:pPr>
            <a:r>
              <a:rPr lang="en-US" dirty="0">
                <a:solidFill>
                  <a:schemeClr val="bg1">
                    <a:lumMod val="95000"/>
                  </a:schemeClr>
                </a:solidFill>
              </a:rPr>
              <a:t>Error checking, diagnostic tests, iteration</a:t>
            </a:r>
          </a:p>
          <a:p>
            <a:pPr marL="285750" indent="-285750">
              <a:buFontTx/>
              <a:buChar char="-"/>
            </a:pPr>
            <a:r>
              <a:rPr lang="en-US" dirty="0">
                <a:solidFill>
                  <a:schemeClr val="bg1">
                    <a:lumMod val="95000"/>
                  </a:schemeClr>
                </a:solidFill>
              </a:rPr>
              <a:t>Sequential retrieval of T, q, CO, O3, CH4, etc.</a:t>
            </a:r>
          </a:p>
          <a:p>
            <a:pPr marL="285750" indent="-285750">
              <a:buFontTx/>
              <a:buChar char="-"/>
            </a:pPr>
            <a:r>
              <a:rPr lang="en-US" dirty="0">
                <a:solidFill>
                  <a:schemeClr val="bg1">
                    <a:lumMod val="95000"/>
                  </a:schemeClr>
                </a:solidFill>
              </a:rPr>
              <a:t>Quality flags</a:t>
            </a:r>
          </a:p>
        </p:txBody>
      </p:sp>
      <p:sp>
        <p:nvSpPr>
          <p:cNvPr id="7" name="Rectangle 6"/>
          <p:cNvSpPr/>
          <p:nvPr/>
        </p:nvSpPr>
        <p:spPr>
          <a:xfrm>
            <a:off x="7845868" y="5390418"/>
            <a:ext cx="4160520" cy="1344168"/>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pPr algn="ctr"/>
            <a:r>
              <a:rPr lang="en-US" b="1" u="sng" dirty="0">
                <a:solidFill>
                  <a:srgbClr val="FFC000"/>
                </a:solidFill>
              </a:rPr>
              <a:t>Produce final IR+MW NUCAPS soundings </a:t>
            </a:r>
            <a:r>
              <a:rPr lang="en-US" dirty="0">
                <a:solidFill>
                  <a:schemeClr val="bg1">
                    <a:lumMod val="95000"/>
                  </a:schemeClr>
                </a:solidFill>
              </a:rPr>
              <a:t>at 100 layers</a:t>
            </a:r>
          </a:p>
          <a:p>
            <a:pPr algn="ctr"/>
            <a:r>
              <a:rPr lang="en-US" dirty="0">
                <a:solidFill>
                  <a:schemeClr val="bg1">
                    <a:lumMod val="95000"/>
                  </a:schemeClr>
                </a:solidFill>
              </a:rPr>
              <a:t>MW-only NUCAPS soundings available operationally but not in AWIPS yet</a:t>
            </a:r>
          </a:p>
        </p:txBody>
      </p:sp>
      <p:sp>
        <p:nvSpPr>
          <p:cNvPr id="2" name="Title 1"/>
          <p:cNvSpPr>
            <a:spLocks noGrp="1"/>
          </p:cNvSpPr>
          <p:nvPr>
            <p:ph type="title"/>
          </p:nvPr>
        </p:nvSpPr>
        <p:spPr>
          <a:xfrm>
            <a:off x="393192" y="0"/>
            <a:ext cx="10515600" cy="1325563"/>
          </a:xfrm>
        </p:spPr>
        <p:txBody>
          <a:bodyPr anchor="ctr">
            <a:normAutofit/>
          </a:bodyPr>
          <a:lstStyle/>
          <a:p>
            <a:r>
              <a:rPr lang="en-US" sz="4000" b="1" dirty="0" smtClean="0">
                <a:effectLst>
                  <a:outerShdw blurRad="38100" dist="38100" dir="2700000" algn="tl">
                    <a:srgbClr val="000000">
                      <a:alpha val="43137"/>
                    </a:srgbClr>
                  </a:outerShdw>
                </a:effectLst>
              </a:rPr>
              <a:t>How is a NUCAPS Sounding retrieved?</a:t>
            </a:r>
            <a:endParaRPr lang="en-US" sz="4000" b="1" dirty="0">
              <a:effectLst>
                <a:outerShdw blurRad="38100" dist="38100" dir="2700000" algn="tl">
                  <a:srgbClr val="000000">
                    <a:alpha val="43137"/>
                  </a:srgbClr>
                </a:outerShdw>
              </a:effectLst>
            </a:endParaRPr>
          </a:p>
        </p:txBody>
      </p:sp>
      <p:sp>
        <p:nvSpPr>
          <p:cNvPr id="20" name="TextBox 19"/>
          <p:cNvSpPr txBox="1"/>
          <p:nvPr/>
        </p:nvSpPr>
        <p:spPr>
          <a:xfrm>
            <a:off x="7807254" y="4078603"/>
            <a:ext cx="4164281" cy="1200329"/>
          </a:xfrm>
          <a:prstGeom prst="rect">
            <a:avLst/>
          </a:prstGeom>
          <a:noFill/>
          <a:ln w="19050">
            <a:solidFill>
              <a:schemeClr val="accent2">
                <a:lumMod val="50000"/>
              </a:schemeClr>
            </a:solidFill>
          </a:ln>
        </p:spPr>
        <p:txBody>
          <a:bodyPr wrap="square" rtlCol="0">
            <a:spAutoFit/>
          </a:bodyPr>
          <a:lstStyle/>
          <a:p>
            <a:r>
              <a:rPr lang="en-US" sz="1200" b="1" dirty="0"/>
              <a:t>Which </a:t>
            </a:r>
            <a:r>
              <a:rPr lang="en-US" sz="1200" b="1" dirty="0" err="1"/>
              <a:t>CrIS</a:t>
            </a:r>
            <a:r>
              <a:rPr lang="en-US" sz="1200" b="1" dirty="0"/>
              <a:t> channels are used?  399 of them</a:t>
            </a:r>
          </a:p>
          <a:p>
            <a:r>
              <a:rPr lang="en-US" sz="1200" b="1" dirty="0">
                <a:solidFill>
                  <a:srgbClr val="00CC00"/>
                </a:solidFill>
              </a:rPr>
              <a:t>    24 for surface temperature</a:t>
            </a:r>
          </a:p>
          <a:p>
            <a:r>
              <a:rPr lang="en-US" sz="1200" b="1" dirty="0"/>
              <a:t>    87 for atmospheric temperature</a:t>
            </a:r>
          </a:p>
          <a:p>
            <a:r>
              <a:rPr lang="en-US" sz="1200" b="1" dirty="0">
                <a:solidFill>
                  <a:srgbClr val="FF0000"/>
                </a:solidFill>
              </a:rPr>
              <a:t>    62 for water vapor</a:t>
            </a:r>
          </a:p>
          <a:p>
            <a:r>
              <a:rPr lang="en-US" sz="1200" b="1" dirty="0"/>
              <a:t>Adjacent Channels are not used</a:t>
            </a:r>
          </a:p>
          <a:p>
            <a:r>
              <a:rPr lang="en-US" sz="1200" b="1" dirty="0"/>
              <a:t>Channels chosen are predominantly sensitive to one gas </a:t>
            </a:r>
            <a:r>
              <a:rPr lang="en-US" sz="1200" b="1" dirty="0" smtClean="0"/>
              <a:t>only</a:t>
            </a:r>
            <a:endParaRPr lang="en-US" sz="1200" b="1" dirty="0"/>
          </a:p>
        </p:txBody>
      </p:sp>
      <p:sp>
        <p:nvSpPr>
          <p:cNvPr id="43" name="Down Arrow 42"/>
          <p:cNvSpPr/>
          <p:nvPr/>
        </p:nvSpPr>
        <p:spPr>
          <a:xfrm>
            <a:off x="1650134" y="3164619"/>
            <a:ext cx="457916" cy="1235931"/>
          </a:xfrm>
          <a:prstGeom prst="down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93192" y="1710220"/>
            <a:ext cx="2971800" cy="1453206"/>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r>
              <a:rPr lang="en-US" b="1" u="sng" dirty="0">
                <a:solidFill>
                  <a:srgbClr val="FFC000"/>
                </a:solidFill>
              </a:rPr>
              <a:t>Initial profile </a:t>
            </a:r>
            <a:r>
              <a:rPr lang="en-US" dirty="0">
                <a:solidFill>
                  <a:schemeClr val="bg1">
                    <a:lumMod val="95000"/>
                  </a:schemeClr>
                </a:solidFill>
              </a:rPr>
              <a:t>statistically derived from MW (ATMS) and full IR measurement (all channels of </a:t>
            </a:r>
            <a:r>
              <a:rPr lang="en-US" dirty="0" err="1">
                <a:solidFill>
                  <a:schemeClr val="bg1">
                    <a:lumMod val="95000"/>
                  </a:schemeClr>
                </a:solidFill>
              </a:rPr>
              <a:t>CrIS</a:t>
            </a:r>
            <a:r>
              <a:rPr lang="en-US" dirty="0">
                <a:solidFill>
                  <a:schemeClr val="bg1">
                    <a:lumMod val="95000"/>
                  </a:schemeClr>
                </a:solidFill>
              </a:rPr>
              <a:t>) </a:t>
            </a:r>
          </a:p>
        </p:txBody>
      </p:sp>
      <p:sp>
        <p:nvSpPr>
          <p:cNvPr id="5" name="Rectangle 4"/>
          <p:cNvSpPr/>
          <p:nvPr/>
        </p:nvSpPr>
        <p:spPr>
          <a:xfrm>
            <a:off x="393192" y="4400550"/>
            <a:ext cx="2971800" cy="1014352"/>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pPr algn="ctr"/>
            <a:endParaRPr lang="en-US" dirty="0" smtClean="0">
              <a:solidFill>
                <a:schemeClr val="bg1">
                  <a:lumMod val="95000"/>
                </a:schemeClr>
              </a:solidFill>
            </a:endParaRPr>
          </a:p>
          <a:p>
            <a:pPr algn="ctr"/>
            <a:r>
              <a:rPr lang="en-US" dirty="0" smtClean="0">
                <a:solidFill>
                  <a:schemeClr val="bg1">
                    <a:lumMod val="95000"/>
                  </a:schemeClr>
                </a:solidFill>
              </a:rPr>
              <a:t>Perform </a:t>
            </a:r>
            <a:r>
              <a:rPr lang="en-US" b="1" u="sng" dirty="0">
                <a:solidFill>
                  <a:srgbClr val="FFC000"/>
                </a:solidFill>
              </a:rPr>
              <a:t>cloud clearing </a:t>
            </a:r>
            <a:r>
              <a:rPr lang="en-US" dirty="0">
                <a:solidFill>
                  <a:schemeClr val="bg1">
                    <a:lumMod val="95000"/>
                  </a:schemeClr>
                </a:solidFill>
              </a:rPr>
              <a:t>to remove cloud signal from IR radiance</a:t>
            </a:r>
          </a:p>
          <a:p>
            <a:pPr algn="ctr"/>
            <a:endParaRPr lang="en-US" dirty="0">
              <a:solidFill>
                <a:schemeClr val="bg1">
                  <a:lumMod val="95000"/>
                </a:schemeClr>
              </a:solidFill>
            </a:endParaRPr>
          </a:p>
        </p:txBody>
      </p:sp>
      <p:sp>
        <p:nvSpPr>
          <p:cNvPr id="18" name="TextBox 17"/>
          <p:cNvSpPr txBox="1"/>
          <p:nvPr/>
        </p:nvSpPr>
        <p:spPr>
          <a:xfrm rot="16200000">
            <a:off x="2690931" y="2118167"/>
            <a:ext cx="1586845" cy="338554"/>
          </a:xfrm>
          <a:prstGeom prst="rect">
            <a:avLst/>
          </a:prstGeom>
          <a:solidFill>
            <a:schemeClr val="bg1"/>
          </a:solidFill>
        </p:spPr>
        <p:txBody>
          <a:bodyPr wrap="none" rtlCol="0">
            <a:spAutoFit/>
          </a:bodyPr>
          <a:lstStyle/>
          <a:p>
            <a:r>
              <a:rPr lang="en-US" sz="1600" b="1" dirty="0" smtClean="0">
                <a:solidFill>
                  <a:srgbClr val="0432FF"/>
                </a:solidFill>
              </a:rPr>
              <a:t>Brightness Temp</a:t>
            </a:r>
            <a:endParaRPr lang="en-US" sz="1600" b="1" dirty="0">
              <a:solidFill>
                <a:srgbClr val="0432FF"/>
              </a:solidFill>
            </a:endParaRPr>
          </a:p>
        </p:txBody>
      </p:sp>
    </p:spTree>
    <p:extLst>
      <p:ext uri="{BB962C8B-B14F-4D97-AF65-F5344CB8AC3E}">
        <p14:creationId xmlns:p14="http://schemas.microsoft.com/office/powerpoint/2010/main" val="3460746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4188" y="976122"/>
            <a:ext cx="4465289" cy="5638292"/>
          </a:xfrm>
          <a:prstGeom prst="rect">
            <a:avLst/>
          </a:prstGeom>
        </p:spPr>
      </p:pic>
      <p:sp>
        <p:nvSpPr>
          <p:cNvPr id="2" name="Title 1"/>
          <p:cNvSpPr>
            <a:spLocks noGrp="1"/>
          </p:cNvSpPr>
          <p:nvPr>
            <p:ph type="title"/>
          </p:nvPr>
        </p:nvSpPr>
        <p:spPr>
          <a:xfrm>
            <a:off x="393192" y="0"/>
            <a:ext cx="10515600" cy="1325563"/>
          </a:xfrm>
        </p:spPr>
        <p:txBody>
          <a:bodyPr>
            <a:normAutofit/>
          </a:bodyPr>
          <a:lstStyle/>
          <a:p>
            <a:r>
              <a:rPr lang="en-US" sz="4000" b="1" dirty="0" smtClean="0">
                <a:effectLst>
                  <a:outerShdw blurRad="38100" dist="38100" dir="2700000" algn="tl">
                    <a:srgbClr val="000000">
                      <a:alpha val="43137"/>
                    </a:srgbClr>
                  </a:outerShdw>
                </a:effectLst>
              </a:rPr>
              <a:t>Effective Vertical Resolution of Satellite  Soundings</a:t>
            </a:r>
            <a:endParaRPr lang="en-US" sz="4000" b="1" dirty="0">
              <a:effectLst>
                <a:outerShdw blurRad="38100" dist="38100" dir="2700000" algn="tl">
                  <a:srgbClr val="000000">
                    <a:alpha val="43137"/>
                  </a:srgbClr>
                </a:outerShdw>
              </a:effectLst>
            </a:endParaRPr>
          </a:p>
        </p:txBody>
      </p:sp>
      <p:sp>
        <p:nvSpPr>
          <p:cNvPr id="6" name="TextBox 5"/>
          <p:cNvSpPr txBox="1"/>
          <p:nvPr/>
        </p:nvSpPr>
        <p:spPr>
          <a:xfrm>
            <a:off x="393192" y="976122"/>
            <a:ext cx="4155907" cy="5909310"/>
          </a:xfrm>
          <a:prstGeom prst="rect">
            <a:avLst/>
          </a:prstGeom>
          <a:noFill/>
        </p:spPr>
        <p:txBody>
          <a:bodyPr wrap="square" rtlCol="0">
            <a:spAutoFit/>
          </a:bodyPr>
          <a:lstStyle/>
          <a:p>
            <a:pPr marL="342900" indent="-342900">
              <a:buFont typeface="Arial" panose="020B0604020202020204" pitchFamily="34" charset="0"/>
              <a:buChar char="•"/>
            </a:pPr>
            <a:r>
              <a:rPr lang="en-US" sz="2600" dirty="0" err="1" smtClean="0"/>
              <a:t>CrIS</a:t>
            </a:r>
            <a:r>
              <a:rPr lang="en-US" sz="2600" dirty="0" smtClean="0"/>
              <a:t> and ATMS can resolve: </a:t>
            </a:r>
          </a:p>
          <a:p>
            <a:pPr marL="800100" lvl="1" indent="-342900">
              <a:buFont typeface="Arial" panose="020B0604020202020204" pitchFamily="34" charset="0"/>
              <a:buChar char="•"/>
            </a:pPr>
            <a:r>
              <a:rPr lang="en-US" sz="2400" dirty="0" smtClean="0"/>
              <a:t>4-6 layers of water vapor</a:t>
            </a:r>
          </a:p>
          <a:p>
            <a:pPr marL="800100" lvl="1" indent="-342900">
              <a:buFont typeface="Arial" panose="020B0604020202020204" pitchFamily="34" charset="0"/>
              <a:buChar char="•"/>
            </a:pPr>
            <a:r>
              <a:rPr lang="en-US" sz="2400" dirty="0" smtClean="0"/>
              <a:t>6-10 layers of temperature</a:t>
            </a:r>
          </a:p>
          <a:p>
            <a:r>
              <a:rPr lang="en-US" sz="2600" dirty="0"/>
              <a:t>… in the troposphere so </a:t>
            </a:r>
            <a:endParaRPr lang="en-US" sz="2600" dirty="0" smtClean="0"/>
          </a:p>
          <a:p>
            <a:r>
              <a:rPr lang="en-US" sz="2600" dirty="0" smtClean="0"/>
              <a:t>think </a:t>
            </a:r>
            <a:r>
              <a:rPr lang="en-US" sz="2600" dirty="0"/>
              <a:t>layer values rather </a:t>
            </a:r>
            <a:endParaRPr lang="en-US" sz="2600" dirty="0" smtClean="0"/>
          </a:p>
          <a:p>
            <a:r>
              <a:rPr lang="en-US" sz="2600" dirty="0" smtClean="0"/>
              <a:t>than </a:t>
            </a:r>
            <a:r>
              <a:rPr lang="en-US" sz="2600" dirty="0"/>
              <a:t>specific point values.</a:t>
            </a:r>
          </a:p>
          <a:p>
            <a:endParaRPr lang="en-US" sz="2600" dirty="0"/>
          </a:p>
          <a:p>
            <a:r>
              <a:rPr lang="en-US" sz="2600" dirty="0"/>
              <a:t>How are the layers </a:t>
            </a:r>
            <a:endParaRPr lang="en-US" sz="2600" dirty="0" smtClean="0"/>
          </a:p>
          <a:p>
            <a:r>
              <a:rPr lang="en-US" sz="2600" dirty="0" smtClean="0"/>
              <a:t>vertically </a:t>
            </a:r>
            <a:r>
              <a:rPr lang="en-US" sz="2600" dirty="0"/>
              <a:t>distributed?</a:t>
            </a:r>
          </a:p>
          <a:p>
            <a:r>
              <a:rPr lang="en-US" sz="2600" dirty="0"/>
              <a:t>… it varies from scene to scene and is dependent on Earth surface as well as local weather conditions</a:t>
            </a:r>
          </a:p>
          <a:p>
            <a:endParaRPr lang="en-US" sz="2000"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3032" y="979989"/>
            <a:ext cx="3773726" cy="5595177"/>
          </a:xfrm>
          <a:prstGeom prst="rect">
            <a:avLst/>
          </a:prstGeom>
        </p:spPr>
      </p:pic>
      <p:sp>
        <p:nvSpPr>
          <p:cNvPr id="15" name="TextBox 14"/>
          <p:cNvSpPr txBox="1"/>
          <p:nvPr/>
        </p:nvSpPr>
        <p:spPr>
          <a:xfrm>
            <a:off x="6829089" y="1433790"/>
            <a:ext cx="914033" cy="646331"/>
          </a:xfrm>
          <a:prstGeom prst="rect">
            <a:avLst/>
          </a:prstGeom>
          <a:noFill/>
        </p:spPr>
        <p:txBody>
          <a:bodyPr wrap="none" rtlCol="0">
            <a:spAutoFit/>
          </a:bodyPr>
          <a:lstStyle/>
          <a:p>
            <a:pPr algn="ctr"/>
            <a:r>
              <a:rPr lang="en-US" b="1" dirty="0" smtClean="0">
                <a:solidFill>
                  <a:srgbClr val="0432FF"/>
                </a:solidFill>
              </a:rPr>
              <a:t>Scene </a:t>
            </a:r>
            <a:r>
              <a:rPr lang="en-US" b="1" dirty="0" smtClean="0">
                <a:solidFill>
                  <a:srgbClr val="0432FF"/>
                </a:solidFill>
              </a:rPr>
              <a:t>1</a:t>
            </a:r>
          </a:p>
          <a:p>
            <a:pPr algn="ctr"/>
            <a:r>
              <a:rPr lang="en-US" b="1" dirty="0" smtClean="0">
                <a:solidFill>
                  <a:srgbClr val="0432FF"/>
                </a:solidFill>
              </a:rPr>
              <a:t>Layers</a:t>
            </a:r>
            <a:endParaRPr lang="en-US" b="1" dirty="0">
              <a:solidFill>
                <a:srgbClr val="0432FF"/>
              </a:solidFill>
            </a:endParaRPr>
          </a:p>
        </p:txBody>
      </p:sp>
      <p:sp>
        <p:nvSpPr>
          <p:cNvPr id="16" name="TextBox 15"/>
          <p:cNvSpPr txBox="1"/>
          <p:nvPr/>
        </p:nvSpPr>
        <p:spPr>
          <a:xfrm>
            <a:off x="10589808" y="1441231"/>
            <a:ext cx="914033" cy="646331"/>
          </a:xfrm>
          <a:prstGeom prst="rect">
            <a:avLst/>
          </a:prstGeom>
          <a:noFill/>
        </p:spPr>
        <p:txBody>
          <a:bodyPr wrap="none" rtlCol="0">
            <a:spAutoFit/>
          </a:bodyPr>
          <a:lstStyle/>
          <a:p>
            <a:pPr algn="ctr"/>
            <a:r>
              <a:rPr lang="en-US" b="1" dirty="0" smtClean="0">
                <a:solidFill>
                  <a:srgbClr val="0432FF"/>
                </a:solidFill>
              </a:rPr>
              <a:t>Scene </a:t>
            </a:r>
            <a:r>
              <a:rPr lang="en-US" b="1" dirty="0" smtClean="0">
                <a:solidFill>
                  <a:srgbClr val="0432FF"/>
                </a:solidFill>
              </a:rPr>
              <a:t>2</a:t>
            </a:r>
          </a:p>
          <a:p>
            <a:pPr algn="ctr"/>
            <a:r>
              <a:rPr lang="en-US" b="1" dirty="0" smtClean="0">
                <a:solidFill>
                  <a:srgbClr val="0432FF"/>
                </a:solidFill>
              </a:rPr>
              <a:t>Layers</a:t>
            </a:r>
            <a:endParaRPr lang="en-US" b="1" dirty="0">
              <a:solidFill>
                <a:srgbClr val="0432FF"/>
              </a:solidFill>
            </a:endParaRPr>
          </a:p>
        </p:txBody>
      </p:sp>
      <p:sp>
        <p:nvSpPr>
          <p:cNvPr id="17" name="TextBox 16"/>
          <p:cNvSpPr txBox="1"/>
          <p:nvPr/>
        </p:nvSpPr>
        <p:spPr>
          <a:xfrm>
            <a:off x="6784830" y="6575683"/>
            <a:ext cx="3578901" cy="307777"/>
          </a:xfrm>
          <a:prstGeom prst="rect">
            <a:avLst/>
          </a:prstGeom>
          <a:noFill/>
        </p:spPr>
        <p:txBody>
          <a:bodyPr wrap="square" rtlCol="0">
            <a:spAutoFit/>
          </a:bodyPr>
          <a:lstStyle/>
          <a:p>
            <a:pPr algn="r"/>
            <a:r>
              <a:rPr lang="en-US" sz="1400" dirty="0" smtClean="0"/>
              <a:t>Images are from </a:t>
            </a:r>
            <a:r>
              <a:rPr lang="en-US" sz="1400" dirty="0" err="1" smtClean="0"/>
              <a:t>Maddy</a:t>
            </a:r>
            <a:r>
              <a:rPr lang="en-US" sz="1400" dirty="0" smtClean="0"/>
              <a:t> &amp; Barnet, IEEE, 2008</a:t>
            </a:r>
            <a:endParaRPr lang="en-US" sz="1400" dirty="0"/>
          </a:p>
        </p:txBody>
      </p:sp>
      <p:cxnSp>
        <p:nvCxnSpPr>
          <p:cNvPr id="5" name="Straight Connector 4"/>
          <p:cNvCxnSpPr/>
          <p:nvPr/>
        </p:nvCxnSpPr>
        <p:spPr>
          <a:xfrm>
            <a:off x="6942064" y="5865223"/>
            <a:ext cx="68808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2064" y="4790098"/>
            <a:ext cx="68808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942064" y="4423954"/>
            <a:ext cx="68808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942064" y="3679372"/>
            <a:ext cx="68808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942064" y="2020389"/>
            <a:ext cx="68808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702783" y="2020389"/>
            <a:ext cx="68808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702783" y="3679372"/>
            <a:ext cx="68808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702783" y="4441372"/>
            <a:ext cx="68808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702783" y="4802777"/>
            <a:ext cx="68808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702783" y="5839097"/>
            <a:ext cx="68808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00100" y="6250849"/>
            <a:ext cx="6203741" cy="377650"/>
          </a:xfrm>
          <a:prstGeom prst="rect">
            <a:avLst/>
          </a:prstGeom>
          <a:solidFill>
            <a:schemeClr val="bg1"/>
          </a:solidFill>
        </p:spPr>
        <p:txBody>
          <a:bodyPr wrap="square" rtlCol="0">
            <a:spAutoFit/>
          </a:bodyPr>
          <a:lstStyle/>
          <a:p>
            <a:pPr algn="ctr"/>
            <a:r>
              <a:rPr lang="en-US" b="1" dirty="0" smtClean="0"/>
              <a:t>Vertical Resolution Estimates</a:t>
            </a:r>
            <a:endParaRPr lang="en-US" b="1" dirty="0"/>
          </a:p>
        </p:txBody>
      </p:sp>
    </p:spTree>
    <p:extLst>
      <p:ext uri="{BB962C8B-B14F-4D97-AF65-F5344CB8AC3E}">
        <p14:creationId xmlns:p14="http://schemas.microsoft.com/office/powerpoint/2010/main" val="3240628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192" y="751389"/>
            <a:ext cx="10760281" cy="1292662"/>
          </a:xfrm>
          <a:prstGeom prst="rect">
            <a:avLst/>
          </a:prstGeom>
          <a:noFill/>
        </p:spPr>
        <p:txBody>
          <a:bodyPr wrap="square" rtlCol="0">
            <a:spAutoFit/>
          </a:bodyPr>
          <a:lstStyle/>
          <a:p>
            <a:endParaRPr lang="en-US" sz="2600" dirty="0"/>
          </a:p>
          <a:p>
            <a:r>
              <a:rPr lang="en-US" sz="2600" dirty="0" smtClean="0"/>
              <a:t>So what does this mean in operations?</a:t>
            </a:r>
          </a:p>
          <a:p>
            <a:r>
              <a:rPr lang="en-US" sz="2600" dirty="0" smtClean="0"/>
              <a:t>… satellite soundings, such as NUCAPS, will have a smoother appearance</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098" r="27422"/>
          <a:stretch/>
        </p:blipFill>
        <p:spPr>
          <a:xfrm>
            <a:off x="6103077" y="2437363"/>
            <a:ext cx="5891763" cy="3870851"/>
          </a:xfrm>
          <a:prstGeom prst="rect">
            <a:avLst/>
          </a:prstGeom>
        </p:spPr>
      </p:pic>
      <p:pic>
        <p:nvPicPr>
          <p:cNvPr id="11"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3179" r="27732"/>
          <a:stretch/>
        </p:blipFill>
        <p:spPr>
          <a:xfrm>
            <a:off x="144784" y="2437364"/>
            <a:ext cx="5858610" cy="3870851"/>
          </a:xfrm>
          <a:prstGeom prst="rect">
            <a:avLst/>
          </a:prstGeom>
        </p:spPr>
      </p:pic>
      <p:sp>
        <p:nvSpPr>
          <p:cNvPr id="3" name="TextBox 2"/>
          <p:cNvSpPr txBox="1"/>
          <p:nvPr/>
        </p:nvSpPr>
        <p:spPr>
          <a:xfrm>
            <a:off x="5305801" y="6435624"/>
            <a:ext cx="3581400" cy="369332"/>
          </a:xfrm>
          <a:prstGeom prst="rect">
            <a:avLst/>
          </a:prstGeom>
          <a:noFill/>
        </p:spPr>
        <p:txBody>
          <a:bodyPr wrap="square" rtlCol="0">
            <a:spAutoFit/>
          </a:bodyPr>
          <a:lstStyle/>
          <a:p>
            <a:r>
              <a:rPr lang="en-US" dirty="0" smtClean="0"/>
              <a:t>Barrow, Alaska</a:t>
            </a:r>
            <a:endParaRPr lang="en-US" dirty="0"/>
          </a:p>
        </p:txBody>
      </p:sp>
      <p:sp>
        <p:nvSpPr>
          <p:cNvPr id="5" name="TextBox 4"/>
          <p:cNvSpPr txBox="1"/>
          <p:nvPr/>
        </p:nvSpPr>
        <p:spPr>
          <a:xfrm>
            <a:off x="3074089" y="2589794"/>
            <a:ext cx="1311965" cy="369332"/>
          </a:xfrm>
          <a:prstGeom prst="rect">
            <a:avLst/>
          </a:prstGeom>
          <a:noFill/>
        </p:spPr>
        <p:txBody>
          <a:bodyPr wrap="square" rtlCol="0">
            <a:spAutoFit/>
          </a:bodyPr>
          <a:lstStyle/>
          <a:p>
            <a:r>
              <a:rPr lang="en-US" b="1" dirty="0" err="1" smtClean="0">
                <a:solidFill>
                  <a:schemeClr val="bg1"/>
                </a:solidFill>
              </a:rPr>
              <a:t>Radiosonde</a:t>
            </a:r>
            <a:endParaRPr lang="en-US" b="1" dirty="0">
              <a:solidFill>
                <a:schemeClr val="bg1"/>
              </a:solidFill>
            </a:endParaRPr>
          </a:p>
        </p:txBody>
      </p:sp>
      <p:sp>
        <p:nvSpPr>
          <p:cNvPr id="12" name="TextBox 11"/>
          <p:cNvSpPr txBox="1"/>
          <p:nvPr/>
        </p:nvSpPr>
        <p:spPr>
          <a:xfrm>
            <a:off x="9048958" y="2589794"/>
            <a:ext cx="2628987" cy="369332"/>
          </a:xfrm>
          <a:prstGeom prst="rect">
            <a:avLst/>
          </a:prstGeom>
          <a:noFill/>
        </p:spPr>
        <p:txBody>
          <a:bodyPr wrap="square" rtlCol="0">
            <a:spAutoFit/>
          </a:bodyPr>
          <a:lstStyle/>
          <a:p>
            <a:r>
              <a:rPr lang="en-US" b="1" dirty="0" smtClean="0">
                <a:solidFill>
                  <a:schemeClr val="bg1"/>
                </a:solidFill>
              </a:rPr>
              <a:t>NUCAPS Sounding</a:t>
            </a:r>
            <a:endParaRPr lang="en-US" b="1" dirty="0">
              <a:solidFill>
                <a:schemeClr val="bg1"/>
              </a:solidFill>
            </a:endParaRPr>
          </a:p>
        </p:txBody>
      </p:sp>
      <p:sp>
        <p:nvSpPr>
          <p:cNvPr id="13" name="Title 1"/>
          <p:cNvSpPr>
            <a:spLocks noGrp="1"/>
          </p:cNvSpPr>
          <p:nvPr>
            <p:ph type="title"/>
          </p:nvPr>
        </p:nvSpPr>
        <p:spPr>
          <a:xfrm>
            <a:off x="393192" y="0"/>
            <a:ext cx="10515600" cy="1325563"/>
          </a:xfrm>
        </p:spPr>
        <p:txBody>
          <a:bodyPr>
            <a:normAutofit/>
          </a:bodyPr>
          <a:lstStyle/>
          <a:p>
            <a:r>
              <a:rPr lang="en-US" sz="4000" b="1" dirty="0" smtClean="0">
                <a:effectLst>
                  <a:outerShdw blurRad="38100" dist="38100" dir="2700000" algn="tl">
                    <a:srgbClr val="000000">
                      <a:alpha val="43137"/>
                    </a:srgbClr>
                  </a:outerShdw>
                </a:effectLst>
              </a:rPr>
              <a:t>Effective Vertical Resolution of Satellite  Soundings</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490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92" y="182880"/>
            <a:ext cx="10515600" cy="1325563"/>
          </a:xfrm>
        </p:spPr>
        <p:txBody>
          <a:bodyPr/>
          <a:lstStyle/>
          <a:p>
            <a:r>
              <a:rPr lang="en-US" b="1" dirty="0" smtClean="0">
                <a:effectLst>
                  <a:outerShdw blurRad="38100" dist="38100" dir="2700000" algn="tl">
                    <a:srgbClr val="000000">
                      <a:alpha val="43137"/>
                    </a:srgbClr>
                  </a:outerShdw>
                </a:effectLst>
              </a:rPr>
              <a:t>NUCAPS Limitations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3192" y="1388872"/>
            <a:ext cx="11568684" cy="4351338"/>
          </a:xfrm>
        </p:spPr>
        <p:txBody>
          <a:bodyPr>
            <a:normAutofit/>
          </a:bodyPr>
          <a:lstStyle/>
          <a:p>
            <a:r>
              <a:rPr lang="en-US" sz="2400" dirty="0"/>
              <a:t>The amount/quality of retrievable information varies from scene to scene depending on </a:t>
            </a:r>
            <a:r>
              <a:rPr lang="en-US" sz="2400" dirty="0" smtClean="0"/>
              <a:t>local weather </a:t>
            </a:r>
            <a:r>
              <a:rPr lang="en-US" sz="2400" dirty="0"/>
              <a:t>conditions</a:t>
            </a:r>
          </a:p>
          <a:p>
            <a:r>
              <a:rPr lang="en-US" sz="2400" dirty="0"/>
              <a:t>Infrared </a:t>
            </a:r>
            <a:r>
              <a:rPr lang="en-US" sz="2400" dirty="0" smtClean="0"/>
              <a:t>observations are sensitive </a:t>
            </a:r>
            <a:r>
              <a:rPr lang="en-US" sz="2400" dirty="0"/>
              <a:t>to </a:t>
            </a:r>
            <a:r>
              <a:rPr lang="en-US" sz="2400" dirty="0" smtClean="0"/>
              <a:t>surface temperature</a:t>
            </a:r>
            <a:endParaRPr lang="en-US" sz="2400" dirty="0"/>
          </a:p>
          <a:p>
            <a:pPr lvl="1"/>
            <a:r>
              <a:rPr lang="en-US" dirty="0"/>
              <a:t>Land vs ocean</a:t>
            </a:r>
          </a:p>
          <a:p>
            <a:pPr lvl="1"/>
            <a:r>
              <a:rPr lang="en-US" dirty="0"/>
              <a:t>Day vs night</a:t>
            </a:r>
          </a:p>
          <a:p>
            <a:pPr lvl="1"/>
            <a:r>
              <a:rPr lang="en-US" dirty="0"/>
              <a:t>Local conditions</a:t>
            </a:r>
          </a:p>
          <a:p>
            <a:endParaRPr lang="en-US" dirty="0" smtClean="0"/>
          </a:p>
          <a:p>
            <a:endParaRPr lang="en-US" dirty="0"/>
          </a:p>
        </p:txBody>
      </p:sp>
      <p:sp>
        <p:nvSpPr>
          <p:cNvPr id="5" name="Content Placeholder 2"/>
          <p:cNvSpPr txBox="1">
            <a:spLocks/>
          </p:cNvSpPr>
          <p:nvPr/>
        </p:nvSpPr>
        <p:spPr>
          <a:xfrm>
            <a:off x="393192" y="3832035"/>
            <a:ext cx="11568684" cy="2829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No single parameter (T, q) is retrieved without interference from others (T, q, trace gases)</a:t>
            </a:r>
          </a:p>
          <a:p>
            <a:r>
              <a:rPr lang="en-US" sz="2400" dirty="0" smtClean="0"/>
              <a:t>Cloud cover and edges of clouds</a:t>
            </a:r>
          </a:p>
          <a:p>
            <a:pPr lvl="1"/>
            <a:r>
              <a:rPr lang="en-US" dirty="0" smtClean="0"/>
              <a:t>Success in cloud cover up to 90%</a:t>
            </a:r>
          </a:p>
          <a:p>
            <a:pPr lvl="1"/>
            <a:r>
              <a:rPr lang="en-US" dirty="0" smtClean="0"/>
              <a:t>Does not retrieve atmospheric conditions inside/through clouds</a:t>
            </a:r>
          </a:p>
          <a:p>
            <a:pPr lvl="1"/>
            <a:r>
              <a:rPr lang="en-US" dirty="0"/>
              <a:t>NUCAPS retrieves atmospheric conditions from clear-sky pathway around clouds</a:t>
            </a:r>
          </a:p>
          <a:p>
            <a:pPr lvl="1"/>
            <a:r>
              <a:rPr lang="en-US" dirty="0" smtClean="0"/>
              <a:t>Cloud clearing removes the radiative effects of clouds and preserves the clear-sky portion of the foot print or emission signal that reaches the top of the atmosphere</a:t>
            </a:r>
            <a:endParaRPr lang="en-US" dirty="0"/>
          </a:p>
        </p:txBody>
      </p:sp>
    </p:spTree>
    <p:extLst>
      <p:ext uri="{BB962C8B-B14F-4D97-AF65-F5344CB8AC3E}">
        <p14:creationId xmlns:p14="http://schemas.microsoft.com/office/powerpoint/2010/main" val="3260255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92" y="182880"/>
            <a:ext cx="11155680" cy="637415"/>
          </a:xfrm>
        </p:spPr>
        <p:txBody>
          <a:bodyPr>
            <a:noAutofit/>
          </a:bodyPr>
          <a:lstStyle/>
          <a:p>
            <a:r>
              <a:rPr lang="en-US" sz="4000" b="1" dirty="0" smtClean="0">
                <a:effectLst>
                  <a:outerShdw blurRad="38100" dist="38100" dir="2700000" algn="tl">
                    <a:srgbClr val="000000">
                      <a:alpha val="43137"/>
                    </a:srgbClr>
                  </a:outerShdw>
                </a:effectLst>
              </a:rPr>
              <a:t>What about clouds?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3192" y="776903"/>
            <a:ext cx="11671824" cy="4351338"/>
          </a:xfrm>
        </p:spPr>
        <p:txBody>
          <a:bodyPr>
            <a:normAutofit/>
          </a:bodyPr>
          <a:lstStyle/>
          <a:p>
            <a:pPr marL="0" indent="0">
              <a:buNone/>
            </a:pPr>
            <a:r>
              <a:rPr lang="en-US" sz="2400" dirty="0"/>
              <a:t>To </a:t>
            </a:r>
            <a:r>
              <a:rPr lang="en-US" sz="2400" dirty="0" smtClean="0"/>
              <a:t>an IR Sounder clouds are an obstacle. A &lt;5% probability that ~50km footprint is cloud-free </a:t>
            </a:r>
          </a:p>
          <a:p>
            <a:pPr marL="0" indent="0">
              <a:buNone/>
            </a:pPr>
            <a:r>
              <a:rPr lang="en-US" sz="2400" dirty="0" smtClean="0"/>
              <a:t>NUCAPS performs “cloud clearing” to increase global yield of soundings, thus soundings are retrieved under most cloud/surface conditions. NUCAPS have spatial + temporal consistency, it also has soundings of atmospheres nearly impossible for radiosondes to reach</a:t>
            </a:r>
          </a:p>
          <a:p>
            <a:endParaRPr lang="en-US" sz="2000" dirty="0" smtClean="0"/>
          </a:p>
          <a:p>
            <a:endParaRPr lang="en-US" sz="2000" dirty="0"/>
          </a:p>
        </p:txBody>
      </p:sp>
      <p:grpSp>
        <p:nvGrpSpPr>
          <p:cNvPr id="65" name="Group 64"/>
          <p:cNvGrpSpPr/>
          <p:nvPr/>
        </p:nvGrpSpPr>
        <p:grpSpPr>
          <a:xfrm>
            <a:off x="6493428" y="2623485"/>
            <a:ext cx="5069701" cy="4065443"/>
            <a:chOff x="6000422" y="2461112"/>
            <a:chExt cx="5069701" cy="4065443"/>
          </a:xfrm>
        </p:grpSpPr>
        <p:sp>
          <p:nvSpPr>
            <p:cNvPr id="8" name="TextBox 7"/>
            <p:cNvSpPr txBox="1"/>
            <p:nvPr/>
          </p:nvSpPr>
          <p:spPr>
            <a:xfrm>
              <a:off x="6090980" y="5880224"/>
              <a:ext cx="4979143" cy="646331"/>
            </a:xfrm>
            <a:prstGeom prst="rect">
              <a:avLst/>
            </a:prstGeom>
            <a:noFill/>
          </p:spPr>
          <p:txBody>
            <a:bodyPr wrap="square" rtlCol="0">
              <a:spAutoFit/>
            </a:bodyPr>
            <a:lstStyle/>
            <a:p>
              <a:pPr algn="ctr"/>
              <a:r>
                <a:rPr lang="en-US" b="1" dirty="0" smtClean="0">
                  <a:solidFill>
                    <a:srgbClr val="009500"/>
                  </a:solidFill>
                </a:rPr>
                <a:t>NUCAPS retrieves cloud-free thermodynamic environment AROUND/PAST clouds</a:t>
              </a:r>
              <a:endParaRPr lang="en-US" b="1" dirty="0">
                <a:solidFill>
                  <a:srgbClr val="009500"/>
                </a:solidFill>
              </a:endParaRPr>
            </a:p>
          </p:txBody>
        </p:sp>
        <p:sp>
          <p:nvSpPr>
            <p:cNvPr id="9" name="TextBox 8"/>
            <p:cNvSpPr txBox="1"/>
            <p:nvPr/>
          </p:nvSpPr>
          <p:spPr>
            <a:xfrm>
              <a:off x="6453028" y="4708381"/>
              <a:ext cx="764964" cy="521571"/>
            </a:xfrm>
            <a:prstGeom prst="rect">
              <a:avLst/>
            </a:prstGeom>
            <a:noFill/>
          </p:spPr>
          <p:txBody>
            <a:bodyPr wrap="none" rtlCol="0">
              <a:spAutoFit/>
            </a:bodyPr>
            <a:lstStyle/>
            <a:p>
              <a:r>
                <a:rPr lang="en-US" sz="6000" dirty="0" smtClean="0">
                  <a:solidFill>
                    <a:srgbClr val="009500"/>
                  </a:solidFill>
                </a:rPr>
                <a:t>✔</a:t>
              </a:r>
              <a:endParaRPr lang="en-US" sz="6000" dirty="0">
                <a:solidFill>
                  <a:srgbClr val="009500"/>
                </a:solidFill>
              </a:endParaRPr>
            </a:p>
          </p:txBody>
        </p:sp>
        <p:sp>
          <p:nvSpPr>
            <p:cNvPr id="46" name="Triangle 5"/>
            <p:cNvSpPr/>
            <p:nvPr/>
          </p:nvSpPr>
          <p:spPr>
            <a:xfrm rot="10800000">
              <a:off x="8008527" y="2856576"/>
              <a:ext cx="1297392" cy="520610"/>
            </a:xfrm>
            <a:prstGeom prst="triangl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endCxn id="46" idx="0"/>
            </p:cNvCxnSpPr>
            <p:nvPr/>
          </p:nvCxnSpPr>
          <p:spPr>
            <a:xfrm flipH="1" flipV="1">
              <a:off x="8657223" y="3377186"/>
              <a:ext cx="1" cy="2416201"/>
            </a:xfrm>
            <a:prstGeom prst="line">
              <a:avLst/>
            </a:prstGeom>
            <a:ln w="60325">
              <a:prstDash val="dash"/>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48" name="Triangle 5"/>
            <p:cNvSpPr/>
            <p:nvPr/>
          </p:nvSpPr>
          <p:spPr>
            <a:xfrm rot="8283715">
              <a:off x="6562117" y="2905459"/>
              <a:ext cx="1242120" cy="520610"/>
            </a:xfrm>
            <a:prstGeom prst="triangl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p:nvPr/>
          </p:nvCxnSpPr>
          <p:spPr>
            <a:xfrm flipH="1" flipV="1">
              <a:off x="7363521" y="3377186"/>
              <a:ext cx="2000230" cy="2416199"/>
            </a:xfrm>
            <a:prstGeom prst="line">
              <a:avLst/>
            </a:prstGeom>
            <a:ln w="60325">
              <a:prstDash val="dash"/>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50" name="Triangle 49"/>
            <p:cNvSpPr/>
            <p:nvPr/>
          </p:nvSpPr>
          <p:spPr>
            <a:xfrm rot="13097337">
              <a:off x="9570106" y="2903016"/>
              <a:ext cx="1297392" cy="520610"/>
            </a:xfrm>
            <a:prstGeom prst="triangl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flipV="1">
              <a:off x="7950695" y="3377187"/>
              <a:ext cx="2078713" cy="2336482"/>
            </a:xfrm>
            <a:prstGeom prst="line">
              <a:avLst/>
            </a:prstGeom>
            <a:ln w="60325">
              <a:prstDash val="dash"/>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52" name="Cloud 51"/>
            <p:cNvSpPr/>
            <p:nvPr/>
          </p:nvSpPr>
          <p:spPr>
            <a:xfrm rot="161685">
              <a:off x="7443874" y="4380347"/>
              <a:ext cx="692128" cy="409872"/>
            </a:xfrm>
            <a:prstGeom prst="cloud">
              <a:avLst/>
            </a:prstGeom>
            <a:solidFill>
              <a:schemeClr val="bg2">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52"/>
            <p:cNvSpPr/>
            <p:nvPr/>
          </p:nvSpPr>
          <p:spPr>
            <a:xfrm rot="161685">
              <a:off x="9283729" y="4203879"/>
              <a:ext cx="1030466" cy="566416"/>
            </a:xfrm>
            <a:prstGeom prst="cloud">
              <a:avLst/>
            </a:prstGeom>
            <a:solidFill>
              <a:schemeClr val="bg2">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oud 53"/>
            <p:cNvSpPr/>
            <p:nvPr/>
          </p:nvSpPr>
          <p:spPr>
            <a:xfrm rot="161685">
              <a:off x="6662817" y="4465075"/>
              <a:ext cx="668067" cy="263433"/>
            </a:xfrm>
            <a:prstGeom prst="cloud">
              <a:avLst/>
            </a:prstGeom>
            <a:solidFill>
              <a:schemeClr val="bg2">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oud 54"/>
            <p:cNvSpPr/>
            <p:nvPr/>
          </p:nvSpPr>
          <p:spPr>
            <a:xfrm rot="161685">
              <a:off x="8843548" y="4797747"/>
              <a:ext cx="668067" cy="263433"/>
            </a:xfrm>
            <a:prstGeom prst="cloud">
              <a:avLst/>
            </a:prstGeom>
            <a:solidFill>
              <a:schemeClr val="bg2">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8334126" y="2461112"/>
              <a:ext cx="699230" cy="369332"/>
            </a:xfrm>
            <a:prstGeom prst="rect">
              <a:avLst/>
            </a:prstGeom>
            <a:noFill/>
          </p:spPr>
          <p:txBody>
            <a:bodyPr wrap="none" rtlCol="0">
              <a:spAutoFit/>
            </a:bodyPr>
            <a:lstStyle/>
            <a:p>
              <a:r>
                <a:rPr lang="en-US" smtClean="0"/>
                <a:t>Nadir</a:t>
              </a:r>
              <a:endParaRPr lang="en-US"/>
            </a:p>
          </p:txBody>
        </p:sp>
        <p:sp>
          <p:nvSpPr>
            <p:cNvPr id="61" name="TextBox 60"/>
            <p:cNvSpPr txBox="1"/>
            <p:nvPr/>
          </p:nvSpPr>
          <p:spPr>
            <a:xfrm rot="19124337">
              <a:off x="6000422" y="2671907"/>
              <a:ext cx="1710468" cy="369332"/>
            </a:xfrm>
            <a:prstGeom prst="rect">
              <a:avLst/>
            </a:prstGeom>
            <a:noFill/>
          </p:spPr>
          <p:txBody>
            <a:bodyPr wrap="none" rtlCol="0">
              <a:spAutoFit/>
            </a:bodyPr>
            <a:lstStyle/>
            <a:p>
              <a:r>
                <a:rPr lang="en-US" smtClean="0"/>
                <a:t>Scan angle = 50˚</a:t>
              </a:r>
              <a:endParaRPr lang="en-US"/>
            </a:p>
          </p:txBody>
        </p:sp>
      </p:grpSp>
      <p:grpSp>
        <p:nvGrpSpPr>
          <p:cNvPr id="64" name="Group 63"/>
          <p:cNvGrpSpPr/>
          <p:nvPr/>
        </p:nvGrpSpPr>
        <p:grpSpPr>
          <a:xfrm>
            <a:off x="654971" y="2654128"/>
            <a:ext cx="4920250" cy="4062189"/>
            <a:chOff x="-191503" y="2488878"/>
            <a:chExt cx="4920250" cy="4062189"/>
          </a:xfrm>
        </p:grpSpPr>
        <p:sp>
          <p:nvSpPr>
            <p:cNvPr id="4" name="Triangle 5"/>
            <p:cNvSpPr/>
            <p:nvPr/>
          </p:nvSpPr>
          <p:spPr>
            <a:xfrm rot="10800000">
              <a:off x="1318138" y="2856574"/>
              <a:ext cx="1297392" cy="520610"/>
            </a:xfrm>
            <a:prstGeom prst="triangl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endCxn id="4" idx="0"/>
            </p:cNvCxnSpPr>
            <p:nvPr/>
          </p:nvCxnSpPr>
          <p:spPr>
            <a:xfrm flipV="1">
              <a:off x="1966834" y="3377184"/>
              <a:ext cx="0" cy="2416199"/>
            </a:xfrm>
            <a:prstGeom prst="line">
              <a:avLst/>
            </a:prstGeom>
            <a:ln w="60325">
              <a:prstDash val="dash"/>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91503" y="5904736"/>
              <a:ext cx="4420344" cy="646331"/>
            </a:xfrm>
            <a:prstGeom prst="rect">
              <a:avLst/>
            </a:prstGeom>
            <a:noFill/>
          </p:spPr>
          <p:txBody>
            <a:bodyPr wrap="square" rtlCol="0">
              <a:spAutoFit/>
            </a:bodyPr>
            <a:lstStyle/>
            <a:p>
              <a:pPr algn="ctr"/>
              <a:r>
                <a:rPr lang="en-US" b="1" dirty="0" smtClean="0">
                  <a:solidFill>
                    <a:srgbClr val="FF0000"/>
                  </a:solidFill>
                </a:rPr>
                <a:t>NUCAPS does NOT retrieve thermodynamic environment THROUGH clouds</a:t>
              </a:r>
              <a:endParaRPr lang="en-US" b="1" dirty="0">
                <a:solidFill>
                  <a:srgbClr val="FF0000"/>
                </a:solidFill>
              </a:endParaRPr>
            </a:p>
          </p:txBody>
        </p:sp>
        <p:sp>
          <p:nvSpPr>
            <p:cNvPr id="20" name="Triangle 5"/>
            <p:cNvSpPr/>
            <p:nvPr/>
          </p:nvSpPr>
          <p:spPr>
            <a:xfrm rot="7849283">
              <a:off x="52072" y="2856574"/>
              <a:ext cx="1242120" cy="520610"/>
            </a:xfrm>
            <a:prstGeom prst="triangl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0" idx="0"/>
            </p:cNvCxnSpPr>
            <p:nvPr/>
          </p:nvCxnSpPr>
          <p:spPr>
            <a:xfrm flipH="1" flipV="1">
              <a:off x="870118" y="3287041"/>
              <a:ext cx="1803244" cy="2506343"/>
            </a:xfrm>
            <a:prstGeom prst="line">
              <a:avLst/>
            </a:prstGeom>
            <a:ln w="60325">
              <a:prstDash val="dash"/>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34" name="Triangle 5"/>
            <p:cNvSpPr/>
            <p:nvPr/>
          </p:nvSpPr>
          <p:spPr>
            <a:xfrm rot="13325966">
              <a:off x="2871291" y="2924794"/>
              <a:ext cx="1297392" cy="520610"/>
            </a:xfrm>
            <a:prstGeom prst="triangl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flipV="1">
              <a:off x="1260306" y="3377185"/>
              <a:ext cx="2078713" cy="2336482"/>
            </a:xfrm>
            <a:prstGeom prst="line">
              <a:avLst/>
            </a:prstGeom>
            <a:ln w="60325">
              <a:prstDash val="dash"/>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13" name="Cloud 12"/>
            <p:cNvSpPr/>
            <p:nvPr/>
          </p:nvSpPr>
          <p:spPr>
            <a:xfrm rot="161685">
              <a:off x="351057" y="4008133"/>
              <a:ext cx="3239421" cy="647295"/>
            </a:xfrm>
            <a:prstGeom prst="cloud">
              <a:avLst/>
            </a:prstGeom>
            <a:solidFill>
              <a:schemeClr val="bg2">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1625923" y="2488878"/>
              <a:ext cx="699230" cy="369332"/>
            </a:xfrm>
            <a:prstGeom prst="rect">
              <a:avLst/>
            </a:prstGeom>
            <a:noFill/>
          </p:spPr>
          <p:txBody>
            <a:bodyPr wrap="none" rtlCol="0">
              <a:spAutoFit/>
            </a:bodyPr>
            <a:lstStyle/>
            <a:p>
              <a:r>
                <a:rPr lang="en-US" smtClean="0"/>
                <a:t>Nadir</a:t>
              </a:r>
              <a:endParaRPr lang="en-US"/>
            </a:p>
          </p:txBody>
        </p:sp>
        <p:sp>
          <p:nvSpPr>
            <p:cNvPr id="62" name="TextBox 61"/>
            <p:cNvSpPr txBox="1"/>
            <p:nvPr/>
          </p:nvSpPr>
          <p:spPr>
            <a:xfrm rot="2590309">
              <a:off x="3018279" y="2699866"/>
              <a:ext cx="1710468" cy="369332"/>
            </a:xfrm>
            <a:prstGeom prst="rect">
              <a:avLst/>
            </a:prstGeom>
            <a:noFill/>
          </p:spPr>
          <p:txBody>
            <a:bodyPr wrap="none" rtlCol="0">
              <a:spAutoFit/>
            </a:bodyPr>
            <a:lstStyle/>
            <a:p>
              <a:r>
                <a:rPr lang="en-US" dirty="0" smtClean="0"/>
                <a:t>Scan angle = 50˚</a:t>
              </a:r>
              <a:endParaRPr lang="en-US" dirty="0"/>
            </a:p>
          </p:txBody>
        </p:sp>
        <p:sp>
          <p:nvSpPr>
            <p:cNvPr id="63" name="TextBox 62"/>
            <p:cNvSpPr txBox="1"/>
            <p:nvPr/>
          </p:nvSpPr>
          <p:spPr>
            <a:xfrm>
              <a:off x="278590" y="4627303"/>
              <a:ext cx="954107" cy="1015663"/>
            </a:xfrm>
            <a:prstGeom prst="rect">
              <a:avLst/>
            </a:prstGeom>
            <a:noFill/>
          </p:spPr>
          <p:txBody>
            <a:bodyPr wrap="none" rtlCol="0">
              <a:spAutoFit/>
            </a:bodyPr>
            <a:lstStyle/>
            <a:p>
              <a:r>
                <a:rPr lang="en-US" sz="6000" dirty="0" smtClean="0">
                  <a:solidFill>
                    <a:srgbClr val="FF0000"/>
                  </a:solidFill>
                </a:rPr>
                <a:t>✘</a:t>
              </a:r>
              <a:endParaRPr lang="en-US" sz="6000" dirty="0">
                <a:solidFill>
                  <a:srgbClr val="FF0000"/>
                </a:solidFill>
              </a:endParaRPr>
            </a:p>
          </p:txBody>
        </p:sp>
      </p:grpSp>
      <p:sp>
        <p:nvSpPr>
          <p:cNvPr id="66" name="Rectangle 65"/>
          <p:cNvSpPr/>
          <p:nvPr/>
        </p:nvSpPr>
        <p:spPr>
          <a:xfrm>
            <a:off x="462844" y="2415822"/>
            <a:ext cx="4967111" cy="4312356"/>
          </a:xfrm>
          <a:prstGeom prst="rect">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583986" y="2415822"/>
            <a:ext cx="4967111" cy="4300495"/>
          </a:xfrm>
          <a:prstGeom prst="rect">
            <a:avLst/>
          </a:prstGeom>
          <a:no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803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55" y="2424704"/>
            <a:ext cx="12164045" cy="548253"/>
          </a:xfrm>
          <a:solidFill>
            <a:schemeClr val="accent6">
              <a:lumMod val="20000"/>
              <a:lumOff val="80000"/>
            </a:schemeClr>
          </a:solidFill>
        </p:spPr>
        <p:txBody>
          <a:bodyPr>
            <a:normAutofit/>
          </a:bodyPr>
          <a:lstStyle/>
          <a:p>
            <a:pPr algn="ctr"/>
            <a:r>
              <a:rPr lang="en-US" sz="2400" b="1" dirty="0">
                <a:solidFill>
                  <a:srgbClr val="0432FF"/>
                </a:solidFill>
                <a:latin typeface="+mn-lt"/>
              </a:rPr>
              <a:t>Cloud </a:t>
            </a:r>
            <a:r>
              <a:rPr lang="en-US" sz="2400" b="1" dirty="0" smtClean="0">
                <a:solidFill>
                  <a:srgbClr val="0432FF"/>
                </a:solidFill>
                <a:latin typeface="+mn-lt"/>
              </a:rPr>
              <a:t>Clearing: Use clusters of footprints to remove cloudy signal from radiance measurement</a:t>
            </a:r>
            <a:endParaRPr lang="en-US" sz="2400" b="1" dirty="0">
              <a:solidFill>
                <a:srgbClr val="0432FF"/>
              </a:solidFill>
              <a:latin typeface="+mn-lt"/>
            </a:endParaRPr>
          </a:p>
        </p:txBody>
      </p:sp>
      <p:sp>
        <p:nvSpPr>
          <p:cNvPr id="3" name="Content Placeholder 2"/>
          <p:cNvSpPr>
            <a:spLocks noGrp="1"/>
          </p:cNvSpPr>
          <p:nvPr>
            <p:ph idx="1"/>
          </p:nvPr>
        </p:nvSpPr>
        <p:spPr>
          <a:xfrm>
            <a:off x="261669" y="3130039"/>
            <a:ext cx="3863666" cy="3891368"/>
          </a:xfrm>
        </p:spPr>
        <p:txBody>
          <a:bodyPr>
            <a:normAutofit/>
          </a:bodyPr>
          <a:lstStyle/>
          <a:p>
            <a:pPr marL="0" indent="0" algn="ctr">
              <a:buNone/>
            </a:pPr>
            <a:r>
              <a:rPr lang="en-US" sz="2000" u="sng" dirty="0" smtClean="0"/>
              <a:t>Clear sky</a:t>
            </a:r>
            <a:r>
              <a:rPr lang="en-US" sz="2000" dirty="0" smtClean="0"/>
              <a:t>: high quality IR+MW retrievals (soundings)</a:t>
            </a:r>
            <a:endParaRPr lang="en-US" sz="2000" dirty="0"/>
          </a:p>
        </p:txBody>
      </p:sp>
      <p:grpSp>
        <p:nvGrpSpPr>
          <p:cNvPr id="32" name="Group 31"/>
          <p:cNvGrpSpPr/>
          <p:nvPr/>
        </p:nvGrpSpPr>
        <p:grpSpPr>
          <a:xfrm>
            <a:off x="1231550" y="4269089"/>
            <a:ext cx="1553416" cy="1506002"/>
            <a:chOff x="828540" y="3956770"/>
            <a:chExt cx="2671763" cy="2700338"/>
          </a:xfrm>
        </p:grpSpPr>
        <p:sp>
          <p:nvSpPr>
            <p:cNvPr id="4" name="Oval 3"/>
            <p:cNvSpPr/>
            <p:nvPr/>
          </p:nvSpPr>
          <p:spPr>
            <a:xfrm>
              <a:off x="828540" y="3956770"/>
              <a:ext cx="2671763" cy="270033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919152" y="4371110"/>
              <a:ext cx="476250" cy="5143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590665" y="4371109"/>
              <a:ext cx="476250" cy="5143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33353" y="4371109"/>
              <a:ext cx="476250" cy="5143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590665" y="5049764"/>
              <a:ext cx="476250" cy="5143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926296" y="5049765"/>
              <a:ext cx="476250" cy="5143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33353" y="5042623"/>
              <a:ext cx="476250" cy="5143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590665" y="5778823"/>
              <a:ext cx="476250" cy="5143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919152" y="5778823"/>
              <a:ext cx="476250" cy="5143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233353" y="5778823"/>
              <a:ext cx="476250" cy="5143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5060401" y="4269089"/>
            <a:ext cx="1806491" cy="1506002"/>
            <a:chOff x="3923627" y="3981841"/>
            <a:chExt cx="3233386" cy="2700338"/>
          </a:xfrm>
        </p:grpSpPr>
        <p:sp>
          <p:nvSpPr>
            <p:cNvPr id="38" name="Oval 37"/>
            <p:cNvSpPr/>
            <p:nvPr/>
          </p:nvSpPr>
          <p:spPr>
            <a:xfrm>
              <a:off x="4485250" y="3981841"/>
              <a:ext cx="2671763" cy="270033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575862" y="4396181"/>
              <a:ext cx="476250" cy="5143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247375" y="4396180"/>
              <a:ext cx="476250" cy="5143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890063" y="4396180"/>
              <a:ext cx="476250" cy="5143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247375" y="5074835"/>
              <a:ext cx="476250" cy="5143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583006" y="5074836"/>
              <a:ext cx="476250" cy="5143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890063" y="5067694"/>
              <a:ext cx="476250" cy="5143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247375" y="5803894"/>
              <a:ext cx="476250" cy="5143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575862" y="5803894"/>
              <a:ext cx="476250" cy="5143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890063" y="5803894"/>
              <a:ext cx="476250" cy="5143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p:cNvSpPr/>
            <p:nvPr/>
          </p:nvSpPr>
          <p:spPr>
            <a:xfrm rot="21063217">
              <a:off x="3923627" y="4377272"/>
              <a:ext cx="2495550" cy="1407714"/>
            </a:xfrm>
            <a:prstGeom prst="cloud">
              <a:avLst/>
            </a:prstGeom>
            <a:solidFill>
              <a:schemeClr val="bg2">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8797400" y="4120761"/>
            <a:ext cx="2350222" cy="1794692"/>
            <a:chOff x="7819750" y="3647071"/>
            <a:chExt cx="3874536" cy="3005772"/>
          </a:xfrm>
        </p:grpSpPr>
        <p:sp>
          <p:nvSpPr>
            <p:cNvPr id="49" name="Oval 48"/>
            <p:cNvSpPr/>
            <p:nvPr/>
          </p:nvSpPr>
          <p:spPr>
            <a:xfrm>
              <a:off x="8343270" y="3862569"/>
              <a:ext cx="2671763" cy="270033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9433882" y="4276909"/>
              <a:ext cx="476250" cy="5143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0105395" y="4276908"/>
              <a:ext cx="476250" cy="5143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8748083" y="4276908"/>
              <a:ext cx="476250" cy="5143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0105395" y="4955563"/>
              <a:ext cx="476250" cy="5143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9441026" y="4955564"/>
              <a:ext cx="476250" cy="5143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8748083" y="4948422"/>
              <a:ext cx="476250" cy="5143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0105395" y="5684622"/>
              <a:ext cx="476250" cy="5143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9433882" y="5684622"/>
              <a:ext cx="476250" cy="5143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8748083" y="5684622"/>
              <a:ext cx="476250" cy="51435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p:cNvSpPr/>
            <p:nvPr/>
          </p:nvSpPr>
          <p:spPr>
            <a:xfrm rot="21063217">
              <a:off x="7819750" y="3647071"/>
              <a:ext cx="3874536" cy="3005772"/>
            </a:xfrm>
            <a:prstGeom prst="cloud">
              <a:avLst/>
            </a:prstGeom>
            <a:solidFill>
              <a:schemeClr val="bg2">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Content Placeholder 2"/>
          <p:cNvSpPr txBox="1">
            <a:spLocks/>
          </p:cNvSpPr>
          <p:nvPr/>
        </p:nvSpPr>
        <p:spPr>
          <a:xfrm>
            <a:off x="4223527" y="3151325"/>
            <a:ext cx="3764380" cy="3890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u="sng" dirty="0" smtClean="0"/>
              <a:t>Partly cloudy</a:t>
            </a:r>
            <a:r>
              <a:rPr lang="en-US" sz="2000" dirty="0" smtClean="0"/>
              <a:t>: use clear sky </a:t>
            </a:r>
            <a:r>
              <a:rPr lang="en-US" sz="2000" dirty="0" err="1" smtClean="0"/>
              <a:t>CrIS</a:t>
            </a:r>
            <a:r>
              <a:rPr lang="en-US" sz="2000" dirty="0" smtClean="0"/>
              <a:t> footprints to perform cloud clearing. Constrained by ATMS</a:t>
            </a:r>
            <a:endParaRPr lang="en-US" sz="2000" dirty="0"/>
          </a:p>
        </p:txBody>
      </p:sp>
      <p:sp>
        <p:nvSpPr>
          <p:cNvPr id="61" name="Content Placeholder 2"/>
          <p:cNvSpPr txBox="1">
            <a:spLocks/>
          </p:cNvSpPr>
          <p:nvPr/>
        </p:nvSpPr>
        <p:spPr>
          <a:xfrm>
            <a:off x="8058661" y="3130039"/>
            <a:ext cx="3976402" cy="3934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u="sng" dirty="0" smtClean="0"/>
              <a:t>Uniformly cloudy</a:t>
            </a:r>
            <a:r>
              <a:rPr lang="en-US" sz="2000" dirty="0" smtClean="0"/>
              <a:t>: retrieval fails and poor quality NUCAPS  sounding results</a:t>
            </a:r>
            <a:endParaRPr lang="en-US" sz="2000" dirty="0"/>
          </a:p>
        </p:txBody>
      </p:sp>
      <p:sp>
        <p:nvSpPr>
          <p:cNvPr id="62" name="Content Placeholder 2"/>
          <p:cNvSpPr txBox="1">
            <a:spLocks/>
          </p:cNvSpPr>
          <p:nvPr/>
        </p:nvSpPr>
        <p:spPr>
          <a:xfrm>
            <a:off x="202198" y="5994421"/>
            <a:ext cx="9574305" cy="9017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smtClean="0">
                <a:solidFill>
                  <a:schemeClr val="bg1">
                    <a:lumMod val="75000"/>
                  </a:schemeClr>
                </a:solidFill>
                <a:effectLst>
                  <a:outerShdw blurRad="38100" dist="38100" dir="2700000" algn="tl">
                    <a:srgbClr val="000000">
                      <a:alpha val="43137"/>
                    </a:srgbClr>
                  </a:outerShdw>
                </a:effectLst>
              </a:rPr>
              <a:t>Infrared Measurement (</a:t>
            </a:r>
            <a:r>
              <a:rPr lang="en-US" sz="2200" b="1" dirty="0" err="1" smtClean="0">
                <a:solidFill>
                  <a:schemeClr val="bg1">
                    <a:lumMod val="75000"/>
                  </a:schemeClr>
                </a:solidFill>
                <a:effectLst>
                  <a:outerShdw blurRad="38100" dist="38100" dir="2700000" algn="tl">
                    <a:srgbClr val="000000">
                      <a:alpha val="43137"/>
                    </a:srgbClr>
                  </a:outerShdw>
                </a:effectLst>
              </a:rPr>
              <a:t>CrIS</a:t>
            </a:r>
            <a:r>
              <a:rPr lang="en-US" sz="2200" b="1" dirty="0" smtClean="0">
                <a:solidFill>
                  <a:schemeClr val="bg1">
                    <a:lumMod val="75000"/>
                  </a:schemeClr>
                </a:solidFill>
                <a:effectLst>
                  <a:outerShdw blurRad="38100" dist="38100" dir="2700000" algn="tl">
                    <a:srgbClr val="000000">
                      <a:alpha val="43137"/>
                    </a:srgbClr>
                  </a:outerShdw>
                </a:effectLst>
              </a:rPr>
              <a:t>) in clusters of 3 x 3 (~50km at nadir)</a:t>
            </a:r>
          </a:p>
          <a:p>
            <a:pPr marL="0" indent="0">
              <a:buNone/>
            </a:pPr>
            <a:r>
              <a:rPr lang="en-US" sz="2200" b="1" dirty="0">
                <a:solidFill>
                  <a:srgbClr val="FFC000"/>
                </a:solidFill>
                <a:effectLst>
                  <a:outerShdw blurRad="38100" dist="38100" dir="2700000" algn="tl">
                    <a:srgbClr val="000000">
                      <a:alpha val="43137"/>
                    </a:srgbClr>
                  </a:outerShdw>
                </a:effectLst>
              </a:rPr>
              <a:t>Microwave measurement (ATMS) averaged to </a:t>
            </a:r>
            <a:r>
              <a:rPr lang="en-US" sz="2200" b="1" dirty="0" err="1">
                <a:solidFill>
                  <a:srgbClr val="FFC000"/>
                </a:solidFill>
                <a:effectLst>
                  <a:outerShdw blurRad="38100" dist="38100" dir="2700000" algn="tl">
                    <a:srgbClr val="000000">
                      <a:alpha val="43137"/>
                    </a:srgbClr>
                  </a:outerShdw>
                </a:effectLst>
              </a:rPr>
              <a:t>CrIS</a:t>
            </a:r>
            <a:r>
              <a:rPr lang="en-US" sz="2200" b="1" dirty="0">
                <a:solidFill>
                  <a:srgbClr val="FFC000"/>
                </a:solidFill>
                <a:effectLst>
                  <a:outerShdw blurRad="38100" dist="38100" dir="2700000" algn="tl">
                    <a:srgbClr val="000000">
                      <a:alpha val="43137"/>
                    </a:srgbClr>
                  </a:outerShdw>
                </a:effectLst>
              </a:rPr>
              <a:t> </a:t>
            </a:r>
            <a:r>
              <a:rPr lang="en-US" sz="2200" b="1" dirty="0" smtClean="0">
                <a:solidFill>
                  <a:srgbClr val="FFC000"/>
                </a:solidFill>
                <a:effectLst>
                  <a:outerShdw blurRad="38100" dist="38100" dir="2700000" algn="tl">
                    <a:srgbClr val="000000">
                      <a:alpha val="43137"/>
                    </a:srgbClr>
                  </a:outerShdw>
                </a:effectLst>
              </a:rPr>
              <a:t>clusters</a:t>
            </a:r>
            <a:endParaRPr lang="en-US" sz="2200" b="1" dirty="0">
              <a:solidFill>
                <a:srgbClr val="FFC000"/>
              </a:solidFill>
              <a:effectLst>
                <a:outerShdw blurRad="38100" dist="38100" dir="2700000" algn="tl">
                  <a:srgbClr val="000000">
                    <a:alpha val="43137"/>
                  </a:srgbClr>
                </a:outerShdw>
              </a:effectLst>
            </a:endParaRPr>
          </a:p>
          <a:p>
            <a:pPr marL="0" indent="0">
              <a:buNone/>
            </a:pPr>
            <a:endParaRPr lang="en-US" sz="2200" b="1" dirty="0">
              <a:solidFill>
                <a:schemeClr val="bg1">
                  <a:lumMod val="75000"/>
                </a:schemeClr>
              </a:solidFill>
              <a:effectLst>
                <a:outerShdw blurRad="38100" dist="38100" dir="2700000" algn="tl">
                  <a:srgbClr val="000000">
                    <a:alpha val="43137"/>
                  </a:srgbClr>
                </a:outerShdw>
              </a:effectLst>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71"/>
            <a:ext cx="2202792" cy="1812467"/>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2363" y="19038"/>
            <a:ext cx="2249121" cy="1818359"/>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2708" y="15601"/>
            <a:ext cx="2185523" cy="1801422"/>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8028" y="25375"/>
            <a:ext cx="2051897" cy="1817249"/>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4868" y="13590"/>
            <a:ext cx="2530434" cy="1820863"/>
          </a:xfrm>
          <a:prstGeom prst="rect">
            <a:avLst/>
          </a:prstGeom>
        </p:spPr>
      </p:pic>
      <p:pic>
        <p:nvPicPr>
          <p:cNvPr id="21" name="Picture 20"/>
          <p:cNvPicPr>
            <a:picLocks noChangeAspect="1"/>
          </p:cNvPicPr>
          <p:nvPr/>
        </p:nvPicPr>
        <p:blipFill rotWithShape="1">
          <a:blip r:embed="rId8">
            <a:extLst>
              <a:ext uri="{28A0092B-C50C-407E-A947-70E740481C1C}">
                <a14:useLocalDpi xmlns:a14="http://schemas.microsoft.com/office/drawing/2010/main" val="0"/>
              </a:ext>
            </a:extLst>
          </a:blip>
          <a:srcRect r="10385"/>
          <a:stretch/>
        </p:blipFill>
        <p:spPr>
          <a:xfrm>
            <a:off x="10198743" y="19038"/>
            <a:ext cx="2069458" cy="1824926"/>
          </a:xfrm>
          <a:prstGeom prst="rect">
            <a:avLst/>
          </a:prstGeom>
        </p:spPr>
      </p:pic>
      <p:sp>
        <p:nvSpPr>
          <p:cNvPr id="24" name="Rectangle 23"/>
          <p:cNvSpPr/>
          <p:nvPr/>
        </p:nvSpPr>
        <p:spPr>
          <a:xfrm>
            <a:off x="38572" y="7750"/>
            <a:ext cx="2023791" cy="1815413"/>
          </a:xfrm>
          <a:prstGeom prst="rect">
            <a:avLst/>
          </a:prstGeom>
          <a:noFill/>
          <a:ln w="2222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2057397" y="14139"/>
            <a:ext cx="2023791" cy="1815413"/>
          </a:xfrm>
          <a:prstGeom prst="rect">
            <a:avLst/>
          </a:prstGeom>
          <a:noFill/>
          <a:ln w="2222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081188" y="10500"/>
            <a:ext cx="2023791" cy="1815413"/>
          </a:xfrm>
          <a:prstGeom prst="rect">
            <a:avLst/>
          </a:prstGeom>
          <a:noFill/>
          <a:ln w="2222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18028" y="13769"/>
            <a:ext cx="2023791" cy="1815413"/>
          </a:xfrm>
          <a:prstGeom prst="rect">
            <a:avLst/>
          </a:prstGeom>
          <a:noFill/>
          <a:ln w="2222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8141819" y="11962"/>
            <a:ext cx="2023791" cy="1815413"/>
          </a:xfrm>
          <a:prstGeom prst="rect">
            <a:avLst/>
          </a:prstGeom>
          <a:noFill/>
          <a:ln w="2222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0178659" y="14139"/>
            <a:ext cx="2023791" cy="1815413"/>
          </a:xfrm>
          <a:prstGeom prst="rect">
            <a:avLst/>
          </a:prstGeom>
          <a:noFill/>
          <a:ln w="2222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740910" y="280794"/>
            <a:ext cx="492443" cy="461665"/>
          </a:xfrm>
          <a:prstGeom prst="rect">
            <a:avLst/>
          </a:prstGeom>
          <a:noFill/>
        </p:spPr>
        <p:txBody>
          <a:bodyPr wrap="none" rtlCol="0">
            <a:spAutoFit/>
          </a:bodyPr>
          <a:lstStyle/>
          <a:p>
            <a:r>
              <a:rPr lang="en-US" sz="2400" dirty="0" smtClean="0">
                <a:solidFill>
                  <a:srgbClr val="FF0000"/>
                </a:solidFill>
              </a:rPr>
              <a:t>✘</a:t>
            </a:r>
            <a:endParaRPr lang="en-US" sz="2400" dirty="0">
              <a:solidFill>
                <a:srgbClr val="FF0000"/>
              </a:solidFill>
            </a:endParaRPr>
          </a:p>
        </p:txBody>
      </p:sp>
      <p:sp>
        <p:nvSpPr>
          <p:cNvPr id="69" name="TextBox 68"/>
          <p:cNvSpPr txBox="1"/>
          <p:nvPr/>
        </p:nvSpPr>
        <p:spPr>
          <a:xfrm>
            <a:off x="10944561" y="274067"/>
            <a:ext cx="492443" cy="461665"/>
          </a:xfrm>
          <a:prstGeom prst="rect">
            <a:avLst/>
          </a:prstGeom>
          <a:noFill/>
        </p:spPr>
        <p:txBody>
          <a:bodyPr wrap="none" rtlCol="0">
            <a:spAutoFit/>
          </a:bodyPr>
          <a:lstStyle/>
          <a:p>
            <a:r>
              <a:rPr lang="en-US" sz="2400" smtClean="0">
                <a:solidFill>
                  <a:srgbClr val="FF0000"/>
                </a:solidFill>
              </a:rPr>
              <a:t>✘</a:t>
            </a:r>
            <a:endParaRPr lang="en-US" sz="2400">
              <a:solidFill>
                <a:srgbClr val="FF0000"/>
              </a:solidFill>
            </a:endParaRPr>
          </a:p>
        </p:txBody>
      </p:sp>
      <p:sp>
        <p:nvSpPr>
          <p:cNvPr id="30" name="TextBox 29"/>
          <p:cNvSpPr txBox="1"/>
          <p:nvPr/>
        </p:nvSpPr>
        <p:spPr>
          <a:xfrm>
            <a:off x="2826347" y="274067"/>
            <a:ext cx="569388" cy="553998"/>
          </a:xfrm>
          <a:prstGeom prst="rect">
            <a:avLst/>
          </a:prstGeom>
          <a:noFill/>
        </p:spPr>
        <p:txBody>
          <a:bodyPr wrap="none" rtlCol="0">
            <a:spAutoFit/>
          </a:bodyPr>
          <a:lstStyle/>
          <a:p>
            <a:pPr algn="r"/>
            <a:r>
              <a:rPr lang="en-US" sz="3000" b="1">
                <a:solidFill>
                  <a:srgbClr val="00B050"/>
                </a:solidFill>
                <a:effectLst>
                  <a:glow rad="76200">
                    <a:srgbClr val="FFFF00">
                      <a:alpha val="40000"/>
                    </a:srgbClr>
                  </a:glow>
                </a:effectLst>
              </a:rPr>
              <a:t>✓</a:t>
            </a:r>
          </a:p>
        </p:txBody>
      </p:sp>
      <p:sp>
        <p:nvSpPr>
          <p:cNvPr id="70" name="TextBox 69"/>
          <p:cNvSpPr txBox="1"/>
          <p:nvPr/>
        </p:nvSpPr>
        <p:spPr>
          <a:xfrm>
            <a:off x="4743442" y="234627"/>
            <a:ext cx="569388" cy="553998"/>
          </a:xfrm>
          <a:prstGeom prst="rect">
            <a:avLst/>
          </a:prstGeom>
          <a:noFill/>
        </p:spPr>
        <p:txBody>
          <a:bodyPr wrap="none" rtlCol="0">
            <a:spAutoFit/>
          </a:bodyPr>
          <a:lstStyle/>
          <a:p>
            <a:pPr algn="r"/>
            <a:r>
              <a:rPr lang="en-US" sz="3000" b="1">
                <a:solidFill>
                  <a:srgbClr val="00B050"/>
                </a:solidFill>
                <a:effectLst>
                  <a:glow rad="76200">
                    <a:srgbClr val="FFFF00">
                      <a:alpha val="40000"/>
                    </a:srgbClr>
                  </a:glow>
                </a:effectLst>
              </a:rPr>
              <a:t>✓</a:t>
            </a:r>
          </a:p>
        </p:txBody>
      </p:sp>
      <p:sp>
        <p:nvSpPr>
          <p:cNvPr id="71" name="TextBox 70"/>
          <p:cNvSpPr txBox="1"/>
          <p:nvPr/>
        </p:nvSpPr>
        <p:spPr>
          <a:xfrm>
            <a:off x="6828156" y="268472"/>
            <a:ext cx="569388" cy="553998"/>
          </a:xfrm>
          <a:prstGeom prst="rect">
            <a:avLst/>
          </a:prstGeom>
          <a:noFill/>
        </p:spPr>
        <p:txBody>
          <a:bodyPr wrap="none" rtlCol="0">
            <a:spAutoFit/>
          </a:bodyPr>
          <a:lstStyle/>
          <a:p>
            <a:pPr algn="r"/>
            <a:r>
              <a:rPr lang="en-US" sz="3000" b="1">
                <a:solidFill>
                  <a:srgbClr val="00B050"/>
                </a:solidFill>
                <a:effectLst>
                  <a:glow rad="76200">
                    <a:srgbClr val="FFFF00">
                      <a:alpha val="40000"/>
                    </a:srgbClr>
                  </a:glow>
                </a:effectLst>
              </a:rPr>
              <a:t>✓</a:t>
            </a:r>
          </a:p>
        </p:txBody>
      </p:sp>
      <p:sp>
        <p:nvSpPr>
          <p:cNvPr id="72" name="TextBox 71"/>
          <p:cNvSpPr txBox="1"/>
          <p:nvPr/>
        </p:nvSpPr>
        <p:spPr>
          <a:xfrm>
            <a:off x="8799107" y="257852"/>
            <a:ext cx="569388" cy="553998"/>
          </a:xfrm>
          <a:prstGeom prst="rect">
            <a:avLst/>
          </a:prstGeom>
          <a:noFill/>
        </p:spPr>
        <p:txBody>
          <a:bodyPr wrap="none" rtlCol="0">
            <a:spAutoFit/>
          </a:bodyPr>
          <a:lstStyle/>
          <a:p>
            <a:pPr algn="r"/>
            <a:r>
              <a:rPr lang="en-US" sz="3000" b="1">
                <a:solidFill>
                  <a:srgbClr val="00B050"/>
                </a:solidFill>
                <a:effectLst>
                  <a:glow rad="76200">
                    <a:srgbClr val="FFFF00">
                      <a:alpha val="40000"/>
                    </a:srgbClr>
                  </a:glow>
                </a:effectLst>
              </a:rPr>
              <a:t>✓</a:t>
            </a:r>
          </a:p>
        </p:txBody>
      </p:sp>
      <p:sp>
        <p:nvSpPr>
          <p:cNvPr id="73" name="TextBox 72"/>
          <p:cNvSpPr txBox="1"/>
          <p:nvPr/>
        </p:nvSpPr>
        <p:spPr>
          <a:xfrm>
            <a:off x="10302899" y="1446081"/>
            <a:ext cx="1789464" cy="369332"/>
          </a:xfrm>
          <a:prstGeom prst="rect">
            <a:avLst/>
          </a:prstGeom>
          <a:noFill/>
        </p:spPr>
        <p:txBody>
          <a:bodyPr wrap="none" rtlCol="0">
            <a:spAutoFit/>
          </a:bodyPr>
          <a:lstStyle/>
          <a:p>
            <a:r>
              <a:rPr lang="en-US" smtClean="0">
                <a:effectLst>
                  <a:glow rad="127000">
                    <a:srgbClr val="E9B9B5"/>
                  </a:glow>
                </a:effectLst>
              </a:rPr>
              <a:t>Uniformly cloudy</a:t>
            </a:r>
            <a:endParaRPr lang="en-US" dirty="0">
              <a:effectLst>
                <a:glow rad="127000">
                  <a:srgbClr val="E9B9B5"/>
                </a:glow>
              </a:effectLst>
            </a:endParaRPr>
          </a:p>
        </p:txBody>
      </p:sp>
      <p:sp>
        <p:nvSpPr>
          <p:cNvPr id="74" name="Cloud 73"/>
          <p:cNvSpPr/>
          <p:nvPr/>
        </p:nvSpPr>
        <p:spPr>
          <a:xfrm rot="21063217">
            <a:off x="375655" y="3983581"/>
            <a:ext cx="961444" cy="522823"/>
          </a:xfrm>
          <a:prstGeom prst="cloud">
            <a:avLst/>
          </a:prstGeom>
          <a:solidFill>
            <a:schemeClr val="bg2">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loud 74"/>
          <p:cNvSpPr/>
          <p:nvPr/>
        </p:nvSpPr>
        <p:spPr>
          <a:xfrm rot="21063217">
            <a:off x="2883482" y="4996605"/>
            <a:ext cx="961444" cy="522823"/>
          </a:xfrm>
          <a:prstGeom prst="cloud">
            <a:avLst/>
          </a:prstGeom>
          <a:solidFill>
            <a:schemeClr val="bg2">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134621" y="1453963"/>
            <a:ext cx="1789464" cy="369332"/>
          </a:xfrm>
          <a:prstGeom prst="rect">
            <a:avLst/>
          </a:prstGeom>
          <a:noFill/>
        </p:spPr>
        <p:txBody>
          <a:bodyPr wrap="none" rtlCol="0">
            <a:spAutoFit/>
          </a:bodyPr>
          <a:lstStyle/>
          <a:p>
            <a:r>
              <a:rPr lang="en-US" smtClean="0">
                <a:effectLst>
                  <a:glow rad="127000">
                    <a:srgbClr val="E9B9B5"/>
                  </a:glow>
                </a:effectLst>
              </a:rPr>
              <a:t>Uniformly cloudy</a:t>
            </a:r>
            <a:endParaRPr lang="en-US" dirty="0">
              <a:effectLst>
                <a:glow rad="127000">
                  <a:srgbClr val="E9B9B5"/>
                </a:glow>
              </a:effectLst>
            </a:endParaRPr>
          </a:p>
        </p:txBody>
      </p:sp>
      <p:sp>
        <p:nvSpPr>
          <p:cNvPr id="77" name="TextBox 76"/>
          <p:cNvSpPr txBox="1"/>
          <p:nvPr/>
        </p:nvSpPr>
        <p:spPr>
          <a:xfrm>
            <a:off x="2215732" y="1901055"/>
            <a:ext cx="7799507" cy="369332"/>
          </a:xfrm>
          <a:prstGeom prst="rect">
            <a:avLst/>
          </a:prstGeom>
          <a:noFill/>
          <a:effectLst>
            <a:glow rad="38100">
              <a:srgbClr val="FFC000"/>
            </a:glow>
          </a:effectLst>
        </p:spPr>
        <p:txBody>
          <a:bodyPr wrap="none" rtlCol="0">
            <a:spAutoFit/>
          </a:bodyPr>
          <a:lstStyle/>
          <a:p>
            <a:r>
              <a:rPr lang="en-US" dirty="0">
                <a:solidFill>
                  <a:srgbClr val="00C6C8"/>
                </a:solidFill>
                <a:effectLst>
                  <a:glow rad="50800">
                    <a:srgbClr val="B2FF65">
                      <a:alpha val="70980"/>
                    </a:srgbClr>
                  </a:glow>
                </a:effectLst>
              </a:rPr>
              <a:t>C</a:t>
            </a:r>
            <a:r>
              <a:rPr lang="en-US" dirty="0" smtClean="0">
                <a:solidFill>
                  <a:srgbClr val="00C6C8"/>
                </a:solidFill>
                <a:effectLst>
                  <a:glow rad="50800">
                    <a:srgbClr val="B2FF65">
                      <a:alpha val="70980"/>
                    </a:srgbClr>
                  </a:glow>
                </a:effectLst>
              </a:rPr>
              <a:t>loud contrast, High spatial variability; NUCAPS retrievals in up to 90% cloudiness</a:t>
            </a:r>
            <a:endParaRPr lang="en-US" dirty="0">
              <a:solidFill>
                <a:srgbClr val="00C6C8"/>
              </a:solidFill>
              <a:effectLst>
                <a:glow rad="50800">
                  <a:srgbClr val="B2FF65">
                    <a:alpha val="70980"/>
                  </a:srgbClr>
                </a:glow>
              </a:effectLst>
            </a:endParaRPr>
          </a:p>
        </p:txBody>
      </p:sp>
      <p:sp>
        <p:nvSpPr>
          <p:cNvPr id="35" name="TextBox 34"/>
          <p:cNvSpPr txBox="1"/>
          <p:nvPr/>
        </p:nvSpPr>
        <p:spPr>
          <a:xfrm>
            <a:off x="276128" y="1865329"/>
            <a:ext cx="1542153" cy="461665"/>
          </a:xfrm>
          <a:prstGeom prst="rect">
            <a:avLst/>
          </a:prstGeom>
          <a:noFill/>
        </p:spPr>
        <p:txBody>
          <a:bodyPr wrap="none" rtlCol="0">
            <a:spAutoFit/>
          </a:bodyPr>
          <a:lstStyle/>
          <a:p>
            <a:pPr algn="ctr"/>
            <a:r>
              <a:rPr lang="en-US" sz="1200" smtClean="0"/>
              <a:t>High </a:t>
            </a:r>
            <a:r>
              <a:rPr lang="en-US" sz="1200" dirty="0" smtClean="0"/>
              <a:t>optical thickness</a:t>
            </a:r>
          </a:p>
          <a:p>
            <a:pPr algn="ctr"/>
            <a:r>
              <a:rPr lang="en-US" sz="1200" dirty="0" smtClean="0"/>
              <a:t>Low spatial variability</a:t>
            </a:r>
            <a:endParaRPr lang="en-US" sz="1200" dirty="0"/>
          </a:p>
        </p:txBody>
      </p:sp>
      <p:sp>
        <p:nvSpPr>
          <p:cNvPr id="78" name="TextBox 77"/>
          <p:cNvSpPr txBox="1"/>
          <p:nvPr/>
        </p:nvSpPr>
        <p:spPr>
          <a:xfrm>
            <a:off x="10412502" y="1884268"/>
            <a:ext cx="1528752" cy="461665"/>
          </a:xfrm>
          <a:prstGeom prst="rect">
            <a:avLst/>
          </a:prstGeom>
          <a:noFill/>
        </p:spPr>
        <p:txBody>
          <a:bodyPr wrap="none" rtlCol="0">
            <a:spAutoFit/>
          </a:bodyPr>
          <a:lstStyle/>
          <a:p>
            <a:pPr algn="ctr"/>
            <a:r>
              <a:rPr lang="en-US" sz="1200" smtClean="0"/>
              <a:t>Low </a:t>
            </a:r>
            <a:r>
              <a:rPr lang="en-US" sz="1200" dirty="0" smtClean="0"/>
              <a:t>optical thickness</a:t>
            </a:r>
          </a:p>
          <a:p>
            <a:pPr algn="ctr"/>
            <a:r>
              <a:rPr lang="en-US" sz="1200" dirty="0" smtClean="0"/>
              <a:t>Low spatial variability</a:t>
            </a:r>
            <a:endParaRPr lang="en-US" sz="1200" dirty="0"/>
          </a:p>
        </p:txBody>
      </p:sp>
      <p:sp>
        <p:nvSpPr>
          <p:cNvPr id="79" name="Rectangle 78"/>
          <p:cNvSpPr/>
          <p:nvPr/>
        </p:nvSpPr>
        <p:spPr>
          <a:xfrm>
            <a:off x="2065558" y="24466"/>
            <a:ext cx="8113101" cy="2391428"/>
          </a:xfrm>
          <a:prstGeom prst="rect">
            <a:avLst/>
          </a:prstGeom>
          <a:noFill/>
          <a:ln w="2222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2048" y="13590"/>
            <a:ext cx="2030315" cy="2399661"/>
          </a:xfrm>
          <a:prstGeom prst="rect">
            <a:avLst/>
          </a:prstGeom>
          <a:noFill/>
          <a:ln w="2222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10186329" y="20029"/>
            <a:ext cx="1981099" cy="2399661"/>
          </a:xfrm>
          <a:prstGeom prst="rect">
            <a:avLst/>
          </a:prstGeom>
          <a:noFill/>
          <a:ln w="2222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741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3775</TotalTime>
  <Words>2358</Words>
  <Application>Microsoft Office PowerPoint</Application>
  <PresentationFormat>Widescreen</PresentationFormat>
  <Paragraphs>238</Paragraphs>
  <Slides>23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Times New Roman</vt:lpstr>
      <vt:lpstr>Wingdings</vt:lpstr>
      <vt:lpstr>Office Theme</vt:lpstr>
      <vt:lpstr>Gridded NUCAPS for Anticipating Convection</vt:lpstr>
      <vt:lpstr>Introduction</vt:lpstr>
      <vt:lpstr>Hyperspectral Infrared Sounders</vt:lpstr>
      <vt:lpstr>How is a NUCAPS Sounding retrieved?</vt:lpstr>
      <vt:lpstr>Effective Vertical Resolution of Satellite  Soundings</vt:lpstr>
      <vt:lpstr>Effective Vertical Resolution of Satellite  Soundings</vt:lpstr>
      <vt:lpstr>NUCAPS Limitations</vt:lpstr>
      <vt:lpstr>What about clouds?</vt:lpstr>
      <vt:lpstr>Cloud Clearing: Use clusters of footprints to remove cloudy signal from radiance measurement</vt:lpstr>
      <vt:lpstr>PowerPoint Presentation</vt:lpstr>
      <vt:lpstr>Gridded Product Overview</vt:lpstr>
      <vt:lpstr>NOAA CrIS/ATMS data delivery:  Operational (CLASS/SBN) vs Direct-Broadcast (CSPP)</vt:lpstr>
      <vt:lpstr>Dot NUCAPS overlaid on Gridded NUCAPS </vt:lpstr>
      <vt:lpstr>Displaying Data &amp; Recommended Fields</vt:lpstr>
      <vt:lpstr>Forecast Challenge:                         Diagnosing Pre-Convective Environment  </vt:lpstr>
      <vt:lpstr>Gridded NUCAPS Convection Application</vt:lpstr>
      <vt:lpstr>Gridded NUCAPS Convection Application</vt:lpstr>
      <vt:lpstr>9 May 2016</vt:lpstr>
      <vt:lpstr>PowerPoint Presentation</vt:lpstr>
      <vt:lpstr>PowerPoint Presentation</vt:lpstr>
      <vt:lpstr> NUCAPS in AWIPS – Things to think about... </vt:lpstr>
      <vt:lpstr>Summary</vt:lpstr>
      <vt:lpstr>Developer questions to Forecaster</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Cold Air Aloft with NUCAPS</dc:title>
  <dc:creator>Schultz, Lori A. (MSFC-ZP11)[UAH]</dc:creator>
  <cp:lastModifiedBy>Berndt, Emily B. (MSFC-ZP11)</cp:lastModifiedBy>
  <cp:revision>167</cp:revision>
  <dcterms:created xsi:type="dcterms:W3CDTF">2016-09-22T21:21:15Z</dcterms:created>
  <dcterms:modified xsi:type="dcterms:W3CDTF">2017-06-08T23:12:49Z</dcterms:modified>
</cp:coreProperties>
</file>