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1"/>
  </p:notesMasterIdLst>
  <p:handoutMasterIdLst>
    <p:handoutMasterId r:id="rId42"/>
  </p:handoutMasterIdLst>
  <p:sldIdLst>
    <p:sldId id="1261" r:id="rId2"/>
    <p:sldId id="1260" r:id="rId3"/>
    <p:sldId id="1263" r:id="rId4"/>
    <p:sldId id="1264" r:id="rId5"/>
    <p:sldId id="1244" r:id="rId6"/>
    <p:sldId id="1225" r:id="rId7"/>
    <p:sldId id="1256" r:id="rId8"/>
    <p:sldId id="1314" r:id="rId9"/>
    <p:sldId id="1339" r:id="rId10"/>
    <p:sldId id="1340" r:id="rId11"/>
    <p:sldId id="1344" r:id="rId12"/>
    <p:sldId id="1341" r:id="rId13"/>
    <p:sldId id="1315" r:id="rId14"/>
    <p:sldId id="1349" r:id="rId15"/>
    <p:sldId id="1348" r:id="rId16"/>
    <p:sldId id="1336" r:id="rId17"/>
    <p:sldId id="1350" r:id="rId18"/>
    <p:sldId id="1351" r:id="rId19"/>
    <p:sldId id="1352" r:id="rId20"/>
    <p:sldId id="1337" r:id="rId21"/>
    <p:sldId id="1357" r:id="rId22"/>
    <p:sldId id="1291" r:id="rId23"/>
    <p:sldId id="1330" r:id="rId24"/>
    <p:sldId id="1329" r:id="rId25"/>
    <p:sldId id="1345" r:id="rId26"/>
    <p:sldId id="1347" r:id="rId27"/>
    <p:sldId id="1360" r:id="rId28"/>
    <p:sldId id="1359" r:id="rId29"/>
    <p:sldId id="1255" r:id="rId30"/>
    <p:sldId id="1230" r:id="rId31"/>
    <p:sldId id="1251" r:id="rId32"/>
    <p:sldId id="1253" r:id="rId33"/>
    <p:sldId id="1358" r:id="rId34"/>
    <p:sldId id="1257" r:id="rId35"/>
    <p:sldId id="1289" r:id="rId36"/>
    <p:sldId id="1211" r:id="rId37"/>
    <p:sldId id="1308" r:id="rId38"/>
    <p:sldId id="1309" r:id="rId39"/>
    <p:sldId id="1310" r:id="rId40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Albers - NOAA Affiliate" initials="" lastIdx="1" clrIdx="0"/>
  <p:cmAuthor id="1" name="Hongli Jiang - NOAA Affiliat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  <a:srgbClr val="CCFF66"/>
    <a:srgbClr val="CCFFCC"/>
    <a:srgbClr val="FFFF99"/>
    <a:srgbClr val="FFFF66"/>
    <a:srgbClr val="EAEAEA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 autoAdjust="0"/>
    <p:restoredTop sz="97026" autoAdjust="0"/>
  </p:normalViewPr>
  <p:slideViewPr>
    <p:cSldViewPr snapToGrid="0" snapToObjects="1">
      <p:cViewPr varScale="1">
        <p:scale>
          <a:sx n="114" d="100"/>
          <a:sy n="114" d="100"/>
        </p:scale>
        <p:origin x="-1542" y="-90"/>
      </p:cViewPr>
      <p:guideLst>
        <p:guide orient="horz" pos="21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notesViewPr>
    <p:cSldViewPr snapToGrid="0" snapToObjects="1">
      <p:cViewPr varScale="1">
        <p:scale>
          <a:sx n="98" d="100"/>
          <a:sy n="98" d="100"/>
        </p:scale>
        <p:origin x="-3648" y="-102"/>
      </p:cViewPr>
      <p:guideLst>
        <p:guide orient="horz" pos="2931"/>
        <p:guide pos="2211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fld id="{E40E3CB6-A064-4DEB-A044-97ED53C33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5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8975"/>
            <a:ext cx="4684713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432300"/>
            <a:ext cx="51292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fld id="{FC6CF227-9B8A-4810-A1A2-9D4FCC10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81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414463" y="228600"/>
            <a:ext cx="6265862" cy="1143000"/>
          </a:xfrm>
          <a:prstGeom prst="rect">
            <a:avLst/>
          </a:prstGeom>
        </p:spPr>
        <p:txBody>
          <a:bodyPr anchor="b"/>
          <a:lstStyle/>
          <a:p>
            <a:pPr algn="ctr">
              <a:defRPr/>
            </a:pPr>
            <a:endParaRPr kumimoji="1" lang="en-US" sz="4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752600"/>
            <a:ext cx="8178800" cy="41719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/>
            </a:pPr>
            <a:endParaRPr kumimoji="1" lang="en-US" sz="320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44700" cy="5695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981700" cy="5695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7" descr="NOAA-backgroun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44663" y="685800"/>
            <a:ext cx="5845175" cy="1516063"/>
          </a:xfrm>
        </p:spPr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13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722438" y="2586038"/>
            <a:ext cx="6400800" cy="35941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 – CIMMS/NWS-MDL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10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EWP2013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1" name="Rectangle 1100"/>
          <p:cNvSpPr>
            <a:spLocks noChangeArrowheads="1"/>
          </p:cNvSpPr>
          <p:nvPr userDrawn="1"/>
        </p:nvSpPr>
        <p:spPr bwMode="auto">
          <a:xfrm>
            <a:off x="7959778" y="6400800"/>
            <a:ext cx="11826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NOAA HWT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latin typeface="Calibri" pitchFamily="34" charset="0"/>
              </a:defRPr>
            </a:lvl1pPr>
            <a:lvl2pPr>
              <a:buFont typeface="Arial" pitchFamily="34" charset="0"/>
              <a:buChar char="•"/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47" descr="NOAA-backgroun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1414463" y="228600"/>
            <a:ext cx="6265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205" name="Rectangle 2149"/>
          <p:cNvSpPr>
            <a:spLocks noChangeArrowheads="1"/>
          </p:cNvSpPr>
          <p:nvPr userDrawn="1"/>
        </p:nvSpPr>
        <p:spPr bwMode="auto">
          <a:xfrm>
            <a:off x="549275" y="1417638"/>
            <a:ext cx="7954963" cy="90487"/>
          </a:xfrm>
          <a:prstGeom prst="rect">
            <a:avLst/>
          </a:prstGeom>
          <a:solidFill>
            <a:srgbClr val="80808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 – CIMMS/NWS-MDL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13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EWP2013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4" name="Rectangle 1100"/>
          <p:cNvSpPr>
            <a:spLocks noChangeArrowheads="1"/>
          </p:cNvSpPr>
          <p:nvPr userDrawn="1"/>
        </p:nvSpPr>
        <p:spPr bwMode="auto">
          <a:xfrm>
            <a:off x="7959778" y="6400800"/>
            <a:ext cx="11826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NOAA HWT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rgbClr val="EAEAE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u"/>
        <a:defRPr kumimoji="1" sz="2400">
          <a:solidFill>
            <a:srgbClr val="EAEAE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•"/>
        <a:defRPr kumimoji="1" sz="2000">
          <a:solidFill>
            <a:srgbClr val="EAEAE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ChangeArrowheads="1"/>
          </p:cNvSpPr>
          <p:nvPr/>
        </p:nvSpPr>
        <p:spPr bwMode="auto">
          <a:xfrm>
            <a:off x="1863725" y="3054152"/>
            <a:ext cx="3962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>
                <a:solidFill>
                  <a:srgbClr val="F8F8F8"/>
                </a:solidFill>
                <a:latin typeface="Calibri" pitchFamily="34" charset="0"/>
              </a:rPr>
              <a:t>Greg </a:t>
            </a:r>
            <a:r>
              <a:rPr kumimoji="1" lang="en-US" sz="1800" b="1" dirty="0" smtClean="0">
                <a:solidFill>
                  <a:srgbClr val="F8F8F8"/>
                </a:solidFill>
                <a:latin typeface="Calibri" pitchFamily="34" charset="0"/>
              </a:rPr>
              <a:t>Stumpf</a:t>
            </a:r>
            <a:endParaRPr kumimoji="1" lang="en-US" sz="1800" b="1" dirty="0">
              <a:solidFill>
                <a:srgbClr val="F8F8F8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NOAA Hazardous </a:t>
            </a: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Weather Testbed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CIMMS/NWS-MDL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Norman</a:t>
            </a: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, OK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dirty="0">
              <a:solidFill>
                <a:srgbClr val="FFFF99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baseline="30000" dirty="0">
              <a:solidFill>
                <a:srgbClr val="F8F8F8"/>
              </a:solidFill>
              <a:latin typeface="Calibri" pitchFamily="34" charset="0"/>
            </a:endParaRPr>
          </a:p>
        </p:txBody>
      </p:sp>
      <p:sp>
        <p:nvSpPr>
          <p:cNvPr id="10700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52613" y="1249237"/>
            <a:ext cx="7188200" cy="1458965"/>
          </a:xfrm>
        </p:spPr>
        <p:txBody>
          <a:bodyPr/>
          <a:lstStyle/>
          <a:p>
            <a:pPr algn="l"/>
            <a:r>
              <a:rPr lang="en-US" sz="2800" dirty="0" smtClean="0"/>
              <a:t>Overview of the NSSL 2013 Spring Warning Experiment in the HWT</a:t>
            </a:r>
            <a:br>
              <a:rPr lang="en-US" sz="28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EWP2013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70105" name="Picture 25" descr="dsc_0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338388"/>
            <a:ext cx="1520825" cy="1020762"/>
          </a:xfrm>
          <a:prstGeom prst="rect">
            <a:avLst/>
          </a:prstGeom>
          <a:noFill/>
        </p:spPr>
      </p:pic>
      <p:pic>
        <p:nvPicPr>
          <p:cNvPr id="1070106" name="Picture 26" descr="CasaArchive_05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725" y="3589338"/>
            <a:ext cx="1511300" cy="1133475"/>
          </a:xfrm>
          <a:prstGeom prst="rect">
            <a:avLst/>
          </a:prstGeom>
          <a:noFill/>
        </p:spPr>
      </p:pic>
      <p:pic>
        <p:nvPicPr>
          <p:cNvPr id="1070119" name="Picture 7" descr="hwt_panorama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338" y="163513"/>
            <a:ext cx="8839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21" name="Picture 41" descr="2008May07-08-0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375" y="4945063"/>
            <a:ext cx="1547813" cy="1031875"/>
          </a:xfrm>
          <a:prstGeom prst="rect">
            <a:avLst/>
          </a:prstGeom>
          <a:noFill/>
        </p:spPr>
      </p:pic>
      <p:pic>
        <p:nvPicPr>
          <p:cNvPr id="13" name="Picture 47" descr="goes-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3094038"/>
            <a:ext cx="1228725" cy="1851025"/>
          </a:xfrm>
          <a:prstGeom prst="rect">
            <a:avLst/>
          </a:prstGeom>
          <a:noFill/>
        </p:spPr>
      </p:pic>
      <p:pic>
        <p:nvPicPr>
          <p:cNvPr id="14" name="Picture 48" descr="okc1"/>
          <p:cNvPicPr>
            <a:picLocks noChangeAspect="1" noChangeArrowheads="1"/>
          </p:cNvPicPr>
          <p:nvPr/>
        </p:nvPicPr>
        <p:blipFill>
          <a:blip r:embed="rId8" cstate="print"/>
          <a:srcRect t="34265" r="35861"/>
          <a:stretch>
            <a:fillRect/>
          </a:stretch>
        </p:blipFill>
        <p:spPr bwMode="auto">
          <a:xfrm>
            <a:off x="6878349" y="2175119"/>
            <a:ext cx="15097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20100609_pGLMandI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6099" y="4945063"/>
            <a:ext cx="1751962" cy="129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ds_pane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97724" y="4588737"/>
            <a:ext cx="1516184" cy="1147214"/>
          </a:xfrm>
          <a:prstGeom prst="rect">
            <a:avLst/>
          </a:prstGeom>
        </p:spPr>
      </p:pic>
      <p:grpSp>
        <p:nvGrpSpPr>
          <p:cNvPr id="17" name="Group 5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876150" y="5323392"/>
            <a:ext cx="2327800" cy="1017924"/>
            <a:chOff x="-1" y="1524000"/>
            <a:chExt cx="9144001" cy="3998579"/>
          </a:xfrm>
        </p:grpSpPr>
        <p:pic>
          <p:nvPicPr>
            <p:cNvPr id="18" name="Picture 17" descr="koun_20110615-000825_xsect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752600"/>
              <a:ext cx="9144000" cy="3769979"/>
            </a:xfrm>
            <a:prstGeom prst="rect">
              <a:avLst/>
            </a:prstGeom>
          </p:spPr>
        </p:pic>
        <p:pic>
          <p:nvPicPr>
            <p:cNvPr id="19" name="Picture 18" descr="HSCA_cmap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1" y="1524000"/>
              <a:ext cx="9144001" cy="266894"/>
            </a:xfrm>
            <a:prstGeom prst="rect">
              <a:avLst/>
            </a:prstGeom>
          </p:spPr>
        </p:pic>
      </p:grpSp>
      <p:sp>
        <p:nvSpPr>
          <p:cNvPr id="20" name="Shape 114"/>
          <p:cNvSpPr>
            <a:spLocks noChangeAspect="1"/>
          </p:cNvSpPr>
          <p:nvPr/>
        </p:nvSpPr>
        <p:spPr>
          <a:xfrm>
            <a:off x="6636099" y="3719314"/>
            <a:ext cx="1638648" cy="11341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463" y="-13665"/>
            <a:ext cx="6265862" cy="1143000"/>
          </a:xfrm>
        </p:spPr>
        <p:txBody>
          <a:bodyPr/>
          <a:lstStyle/>
          <a:p>
            <a:r>
              <a:rPr lang="en-US" dirty="0" smtClean="0"/>
              <a:t>Daily Operations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850"/>
            <a:ext cx="8178800" cy="4171950"/>
          </a:xfrm>
        </p:spPr>
        <p:txBody>
          <a:bodyPr/>
          <a:lstStyle/>
          <a:p>
            <a:r>
              <a:rPr lang="en-US" sz="2000" dirty="0" smtClean="0"/>
              <a:t>All 6 forecasters to start with mesoscale and nowcast operations</a:t>
            </a:r>
          </a:p>
          <a:p>
            <a:pPr lvl="1"/>
            <a:r>
              <a:rPr lang="en-US" sz="1800" dirty="0" smtClean="0"/>
              <a:t>EFP collaboration meeting</a:t>
            </a:r>
          </a:p>
          <a:p>
            <a:r>
              <a:rPr lang="en-US" sz="2000" dirty="0" smtClean="0"/>
              <a:t>As storms begin, move off a team of two to a warning desk </a:t>
            </a:r>
          </a:p>
          <a:p>
            <a:pPr lvl="1"/>
            <a:r>
              <a:rPr lang="en-US" sz="1800" dirty="0" smtClean="0"/>
              <a:t>Lead warning forecasters (main warnings)</a:t>
            </a:r>
          </a:p>
          <a:p>
            <a:pPr lvl="1"/>
            <a:r>
              <a:rPr lang="en-US" sz="1800" dirty="0" smtClean="0"/>
              <a:t>Assistant warning forecasters (SVSs, blog)</a:t>
            </a:r>
          </a:p>
          <a:p>
            <a:r>
              <a:rPr lang="en-US" sz="2000" dirty="0" smtClean="0"/>
              <a:t>When more storms, break off another group of two to a warning desk (one lead, one assistant)</a:t>
            </a:r>
          </a:p>
          <a:p>
            <a:pPr lvl="1"/>
            <a:r>
              <a:rPr lang="en-US" sz="1800" dirty="0" smtClean="0"/>
              <a:t>Different sector in same CWA</a:t>
            </a:r>
          </a:p>
          <a:p>
            <a:pPr lvl="1"/>
            <a:r>
              <a:rPr lang="en-US" sz="1800" dirty="0" smtClean="0"/>
              <a:t>Adjacent CWA</a:t>
            </a:r>
          </a:p>
          <a:p>
            <a:r>
              <a:rPr lang="en-US" sz="2000" dirty="0" smtClean="0"/>
              <a:t>Keep two forecasters on a “meso desk” </a:t>
            </a:r>
            <a:br>
              <a:rPr lang="en-US" sz="2000" dirty="0" smtClean="0"/>
            </a:br>
            <a:r>
              <a:rPr lang="en-US" sz="2000" dirty="0" smtClean="0"/>
              <a:t>to inform the warning desks </a:t>
            </a:r>
            <a:br>
              <a:rPr lang="en-US" sz="2000" dirty="0" smtClean="0"/>
            </a:br>
            <a:r>
              <a:rPr lang="en-US" sz="2000" dirty="0" smtClean="0"/>
              <a:t>(one lead, one assistant)</a:t>
            </a:r>
          </a:p>
          <a:p>
            <a:r>
              <a:rPr lang="en-US" sz="2000" dirty="0" smtClean="0"/>
              <a:t>May modify any of this on the fly as we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settle into an optimal procedure.</a:t>
            </a:r>
          </a:p>
        </p:txBody>
      </p:sp>
      <p:pic>
        <p:nvPicPr>
          <p:cNvPr id="4" name="Picture 12" descr="img_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420" y="3938954"/>
            <a:ext cx="3327744" cy="2217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EFP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EFP to prepare experimental probabilistic severe weather outlooks</a:t>
            </a:r>
          </a:p>
          <a:p>
            <a:pPr lvl="1"/>
            <a:r>
              <a:rPr lang="en-US" sz="2000" dirty="0" smtClean="0"/>
              <a:t>5-15-30-45% (may add 60%; may add sig severe)</a:t>
            </a:r>
          </a:p>
          <a:p>
            <a:pPr lvl="1"/>
            <a:r>
              <a:rPr lang="en-US" sz="2000" dirty="0" smtClean="0"/>
              <a:t>Full period outlook complete: 9am CDT</a:t>
            </a:r>
          </a:p>
          <a:p>
            <a:pPr lvl="1"/>
            <a:r>
              <a:rPr lang="en-US" sz="2000" dirty="0" smtClean="0"/>
              <a:t>Three 3-hour period outlooks complete:  11am, 2pm, 4pm CDT</a:t>
            </a:r>
          </a:p>
          <a:p>
            <a:pPr lvl="2"/>
            <a:r>
              <a:rPr lang="en-US" sz="1600" dirty="0" smtClean="0"/>
              <a:t>18-21, 21-00, 00-03 UTC</a:t>
            </a:r>
          </a:p>
          <a:p>
            <a:pPr lvl="1"/>
            <a:r>
              <a:rPr lang="en-US" sz="2000" dirty="0" smtClean="0"/>
              <a:t>EFP map discussion: 100-130pm CDT</a:t>
            </a:r>
          </a:p>
          <a:p>
            <a:r>
              <a:rPr lang="en-US" sz="2400" dirty="0" smtClean="0"/>
              <a:t>EWP and EFP will have a 15-min coordination meeting in the HWT following our daily debriefing</a:t>
            </a:r>
          </a:p>
          <a:p>
            <a:pPr lvl="1"/>
            <a:r>
              <a:rPr lang="en-US" sz="2000" dirty="0" smtClean="0"/>
              <a:t>11am and 12pm flex shift may join the EFP map discussion too</a:t>
            </a:r>
          </a:p>
          <a:p>
            <a:r>
              <a:rPr lang="en-US" sz="2400" dirty="0" smtClean="0">
                <a:sym typeface="Wingdings" pitchFamily="2" charset="2"/>
              </a:rPr>
              <a:t>EFP outlooks will be available on AWIPS2 (and the Web)</a:t>
            </a: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CWA Selection “Triage”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EFP experimental outlook and official SPC outlooks inform selection</a:t>
            </a:r>
          </a:p>
          <a:p>
            <a:pPr lvl="1"/>
            <a:r>
              <a:rPr lang="en-US" sz="2400" dirty="0" smtClean="0"/>
              <a:t>LMA domains have highest priority (</a:t>
            </a:r>
            <a:r>
              <a:rPr lang="en-US" sz="2400" u="sng" dirty="0" smtClean="0"/>
              <a:t>&gt;</a:t>
            </a:r>
            <a:r>
              <a:rPr lang="en-US" sz="2400" dirty="0" smtClean="0"/>
              <a:t> SLGT)</a:t>
            </a:r>
          </a:p>
          <a:p>
            <a:pPr lvl="1"/>
            <a:r>
              <a:rPr lang="en-US" sz="2400" dirty="0" smtClean="0"/>
              <a:t>OUN WRF domain has next priority (</a:t>
            </a:r>
            <a:r>
              <a:rPr lang="en-US" sz="2400" u="sng" dirty="0" smtClean="0"/>
              <a:t>&gt;</a:t>
            </a:r>
            <a:r>
              <a:rPr lang="en-US" sz="2400" dirty="0" smtClean="0"/>
              <a:t> SLGT)</a:t>
            </a:r>
          </a:p>
          <a:p>
            <a:pPr lvl="1"/>
            <a:r>
              <a:rPr lang="en-US" sz="2400" dirty="0" smtClean="0"/>
              <a:t>Greatest severe </a:t>
            </a:r>
            <a:r>
              <a:rPr lang="en-US" sz="2400" dirty="0" err="1" smtClean="0"/>
              <a:t>prob</a:t>
            </a:r>
            <a:r>
              <a:rPr lang="en-US" sz="2400" dirty="0" smtClean="0"/>
              <a:t> has next priority</a:t>
            </a:r>
          </a:p>
          <a:p>
            <a:r>
              <a:rPr lang="en-US" sz="2800" dirty="0" smtClean="0"/>
              <a:t>Ideally, will stick with one domain for entire shift</a:t>
            </a:r>
          </a:p>
          <a:p>
            <a:pPr lvl="1"/>
            <a:r>
              <a:rPr lang="en-US" sz="2400" dirty="0" smtClean="0"/>
              <a:t>May all move to a new domain if severe weather dissipates or moves offshore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Mesoscale Forecast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inform later warning activities and to monitor during warning (“mesoscale desk”)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EFP Probabilistic Severe Wx Outlooks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WRF Synthetic Cloud &amp; Moisture Imagery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NearCast</a:t>
            </a:r>
          </a:p>
          <a:p>
            <a:r>
              <a:rPr lang="en-US" sz="2800" dirty="0" smtClean="0"/>
              <a:t>Forecasters will issue afternoon/evening local severe wx discussion on blog.</a:t>
            </a:r>
          </a:p>
          <a:p>
            <a:r>
              <a:rPr lang="en-US" sz="2800" dirty="0" smtClean="0"/>
              <a:t>Provide hourly updates.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Synthetic Cloud &amp; Moisture Imagery</a:t>
            </a:r>
            <a:endParaRPr lang="en-U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32586" t="44138" r="14966" b="13931"/>
          <a:stretch>
            <a:fillRect/>
          </a:stretch>
        </p:blipFill>
        <p:spPr bwMode="auto">
          <a:xfrm>
            <a:off x="520262" y="2175641"/>
            <a:ext cx="7993117" cy="35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- Nearcast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747846" cy="4171950"/>
          </a:xfrm>
        </p:spPr>
        <p:txBody>
          <a:bodyPr/>
          <a:lstStyle/>
          <a:p>
            <a:r>
              <a:rPr lang="en-US" sz="2000" dirty="0" smtClean="0"/>
              <a:t>GOES sounder observed PW / theta-e fields advected using a Lagrangian model</a:t>
            </a:r>
          </a:p>
          <a:p>
            <a:pPr lvl="1"/>
            <a:r>
              <a:rPr lang="en-US" sz="1800" dirty="0" smtClean="0"/>
              <a:t>Up to 9-hour forecast</a:t>
            </a:r>
          </a:p>
          <a:p>
            <a:pPr lvl="1"/>
            <a:r>
              <a:rPr lang="en-US" sz="1800" dirty="0" smtClean="0"/>
              <a:t>30-minute intervals</a:t>
            </a:r>
          </a:p>
          <a:p>
            <a:r>
              <a:rPr lang="en-US" sz="2000" dirty="0" smtClean="0"/>
              <a:t>Multi-layer PW difference / gradient</a:t>
            </a:r>
          </a:p>
          <a:p>
            <a:pPr lvl="1"/>
            <a:r>
              <a:rPr lang="en-US" sz="1800" dirty="0" smtClean="0"/>
              <a:t>900-300mb, 900-700mb and 700-300mb</a:t>
            </a:r>
          </a:p>
          <a:p>
            <a:r>
              <a:rPr lang="en-US" sz="2000" dirty="0" smtClean="0"/>
              <a:t>Level theta-e and multi-layer theta-e difference</a:t>
            </a:r>
          </a:p>
          <a:p>
            <a:pPr lvl="1"/>
            <a:r>
              <a:rPr lang="en-US" sz="1800" dirty="0" smtClean="0"/>
              <a:t>500 </a:t>
            </a:r>
            <a:r>
              <a:rPr lang="en-US" sz="1800" dirty="0" err="1" smtClean="0"/>
              <a:t>mb</a:t>
            </a:r>
            <a:r>
              <a:rPr lang="en-US" sz="1800" dirty="0" smtClean="0"/>
              <a:t> and 780 </a:t>
            </a:r>
            <a:r>
              <a:rPr lang="en-US" sz="1800" dirty="0" err="1" smtClean="0"/>
              <a:t>mb</a:t>
            </a:r>
            <a:r>
              <a:rPr lang="en-US" sz="1800" dirty="0" smtClean="0"/>
              <a:t> level</a:t>
            </a:r>
          </a:p>
          <a:p>
            <a:pPr lvl="1"/>
            <a:r>
              <a:rPr lang="en-US" sz="1800" dirty="0" smtClean="0"/>
              <a:t>780-500 </a:t>
            </a:r>
            <a:r>
              <a:rPr lang="en-US" sz="1800" dirty="0" err="1" smtClean="0"/>
              <a:t>mb</a:t>
            </a:r>
            <a:r>
              <a:rPr lang="en-US" sz="1800" dirty="0" smtClean="0"/>
              <a:t> difference</a:t>
            </a:r>
          </a:p>
          <a:p>
            <a:endParaRPr lang="en-US" sz="2000" dirty="0"/>
          </a:p>
        </p:txBody>
      </p:sp>
      <p:pic>
        <p:nvPicPr>
          <p:cNvPr id="4" name="Picture 12" descr="12Apr14.18z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430" y="1608015"/>
            <a:ext cx="3429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2Apr14.18zPW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430" y="3995615"/>
            <a:ext cx="3435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Nowcast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monitor the 0-2 hour time frame before and during warning operations</a:t>
            </a:r>
          </a:p>
          <a:p>
            <a:r>
              <a:rPr lang="en-US" sz="2800" dirty="0" smtClean="0"/>
              <a:t>To determine location and timing of convective initiation and evolution</a:t>
            </a:r>
          </a:p>
          <a:p>
            <a:r>
              <a:rPr lang="en-US" sz="2800" dirty="0" smtClean="0"/>
              <a:t>Issue nowcasts via live blogging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OUN WRF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Variational LAPS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UAH Convective Initiation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OUN 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6375"/>
            <a:ext cx="4427316" cy="4171950"/>
          </a:xfrm>
        </p:spPr>
        <p:txBody>
          <a:bodyPr/>
          <a:lstStyle/>
          <a:p>
            <a:r>
              <a:rPr lang="en-US" sz="2400" dirty="0" smtClean="0"/>
              <a:t>Specs:</a:t>
            </a:r>
          </a:p>
          <a:p>
            <a:pPr lvl="1"/>
            <a:r>
              <a:rPr lang="en-US" sz="2000" dirty="0" smtClean="0"/>
              <a:t>3-km grid</a:t>
            </a:r>
          </a:p>
          <a:p>
            <a:pPr lvl="1"/>
            <a:r>
              <a:rPr lang="en-US" sz="2000" dirty="0" smtClean="0"/>
              <a:t>3DVAR hot start</a:t>
            </a:r>
          </a:p>
          <a:p>
            <a:pPr lvl="1"/>
            <a:r>
              <a:rPr lang="en-US" sz="2000" dirty="0" smtClean="0"/>
              <a:t>2-hourly cycle</a:t>
            </a:r>
          </a:p>
          <a:p>
            <a:pPr lvl="1"/>
            <a:r>
              <a:rPr lang="en-US" sz="2000" dirty="0" smtClean="0"/>
              <a:t>15 min </a:t>
            </a:r>
            <a:r>
              <a:rPr lang="en-US" sz="2000" dirty="0" err="1" smtClean="0"/>
              <a:t>fcst</a:t>
            </a:r>
            <a:r>
              <a:rPr lang="en-US" sz="2000" dirty="0" smtClean="0"/>
              <a:t> intervals out to 8 h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/>
              <a:t>Products:</a:t>
            </a:r>
          </a:p>
          <a:p>
            <a:pPr lvl="1"/>
            <a:r>
              <a:rPr lang="en-US" sz="2000" dirty="0" smtClean="0"/>
              <a:t>Composite Reflectivity </a:t>
            </a:r>
          </a:p>
          <a:p>
            <a:pPr lvl="1"/>
            <a:r>
              <a:rPr lang="en-US" sz="2000" dirty="0" smtClean="0"/>
              <a:t>1-km Reflectivity </a:t>
            </a:r>
          </a:p>
          <a:p>
            <a:pPr lvl="1"/>
            <a:r>
              <a:rPr lang="en-US" sz="2000" dirty="0" smtClean="0"/>
              <a:t>Instantaneous Updraft Helicity </a:t>
            </a:r>
          </a:p>
          <a:p>
            <a:pPr lvl="1"/>
            <a:r>
              <a:rPr lang="en-US" sz="2000" dirty="0" smtClean="0"/>
              <a:t>Maximum Hourly Updraft Helicity </a:t>
            </a:r>
          </a:p>
          <a:p>
            <a:pPr lvl="1"/>
            <a:r>
              <a:rPr lang="en-US" sz="2000" dirty="0" smtClean="0"/>
              <a:t>Maximum Hourly Column Hail </a:t>
            </a:r>
          </a:p>
          <a:p>
            <a:pPr lvl="1"/>
            <a:r>
              <a:rPr lang="en-US" sz="2000" dirty="0" smtClean="0"/>
              <a:t>10-m Wind Speed </a:t>
            </a:r>
          </a:p>
          <a:p>
            <a:endParaRPr lang="en-US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4818" t="13414" r="41182" b="7232"/>
          <a:stretch>
            <a:fillRect/>
          </a:stretch>
        </p:blipFill>
        <p:spPr bwMode="auto">
          <a:xfrm>
            <a:off x="4835241" y="1850410"/>
            <a:ext cx="4253346" cy="431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LAPS Space and Time Multiscale Analysis System (STMAS)</a:t>
            </a:r>
            <a:endParaRPr lang="en-US" sz="3200" dirty="0"/>
          </a:p>
        </p:txBody>
      </p:sp>
      <p:sp>
        <p:nvSpPr>
          <p:cNvPr id="5" name="Shape 114"/>
          <p:cNvSpPr>
            <a:spLocks noChangeAspect="1"/>
          </p:cNvSpPr>
          <p:nvPr/>
        </p:nvSpPr>
        <p:spPr>
          <a:xfrm>
            <a:off x="5312979" y="2423585"/>
            <a:ext cx="3626721" cy="25102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61641" cy="4171950"/>
          </a:xfrm>
        </p:spPr>
        <p:txBody>
          <a:bodyPr/>
          <a:lstStyle/>
          <a:p>
            <a:r>
              <a:rPr lang="en-US" sz="2000" dirty="0" smtClean="0"/>
              <a:t>Evaluate timeliness and performance of variational, high temporal and spatial resolution LAPS in real time.</a:t>
            </a:r>
          </a:p>
          <a:p>
            <a:r>
              <a:rPr lang="en-US" sz="2000" dirty="0" smtClean="0"/>
              <a:t>Evaluate performance of the  0-3 h convective forecasts initialized with high resolution variational LAPS in the Warn-on-Forecast paradigm.</a:t>
            </a:r>
          </a:p>
          <a:p>
            <a:r>
              <a:rPr lang="en-US" sz="2000" dirty="0" smtClean="0"/>
              <a:t>Answer the question, how useful are the variational LAPS analysis and the short term convective forecasts initialized with LAPS for operational use? What improvements are needed?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7834" y="511043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UAH Convective Initiation:</a:t>
            </a: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“SATCAST”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40" name="Picture 39" descr="uah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581" y="1668920"/>
            <a:ext cx="7614703" cy="47318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338" y="228600"/>
            <a:ext cx="6265862" cy="1143000"/>
          </a:xfrm>
        </p:spPr>
        <p:txBody>
          <a:bodyPr/>
          <a:lstStyle/>
          <a:p>
            <a:r>
              <a:rPr lang="en-US" sz="3600"/>
              <a:t>The NOAA Hazardous Weather Testbed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345073" y="2117562"/>
            <a:ext cx="2141620" cy="145582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FORECASTERS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RESEARCHERS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DEVELOPERS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TRAINERS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USERS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106905" y="4499793"/>
            <a:ext cx="3850106" cy="16002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OBSERVING PLATFORMS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NUMERICAL MODELS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ALGORITHMS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PRODUCTS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SERVICES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956694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Collaboration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128" y="4298830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Evaluation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4" descr="04232008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516188"/>
            <a:ext cx="22288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dsc_0127"/>
          <p:cNvPicPr>
            <a:picLocks noChangeAspect="1" noChangeArrowheads="1"/>
          </p:cNvPicPr>
          <p:nvPr/>
        </p:nvPicPr>
        <p:blipFill>
          <a:blip r:embed="rId3" cstate="print"/>
          <a:srcRect r="30797"/>
          <a:stretch>
            <a:fillRect/>
          </a:stretch>
        </p:blipFill>
        <p:spPr bwMode="auto">
          <a:xfrm>
            <a:off x="6994525" y="2278063"/>
            <a:ext cx="196532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wc3"/>
          <p:cNvPicPr>
            <a:picLocks noChangeAspect="1" noChangeArrowheads="1"/>
          </p:cNvPicPr>
          <p:nvPr/>
        </p:nvPicPr>
        <p:blipFill>
          <a:blip r:embed="rId4" cstate="print"/>
          <a:srcRect r="3773"/>
          <a:stretch>
            <a:fillRect/>
          </a:stretch>
        </p:blipFill>
        <p:spPr bwMode="auto">
          <a:xfrm>
            <a:off x="5399088" y="4311650"/>
            <a:ext cx="30130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Warning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Issuing experimental warnings using AWIPS2 WarnGen</a:t>
            </a:r>
          </a:p>
          <a:p>
            <a:r>
              <a:rPr lang="en-US" sz="2800" dirty="0" smtClean="0"/>
              <a:t>Include experimental product in warning description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UW Cloud Top Cooling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Pseudo Geostationary Lightning Mapper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Multi-Radar/Multi-Sensor Severe Wx Products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Hail Size Discrimination Algorithm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Students will provide real-time storm report information during ops.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rtungetal_figure5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746844" y="1804139"/>
            <a:ext cx="4075572" cy="3197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8362" y="5399870"/>
            <a:ext cx="387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Weak                  Moderate             Strong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	        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UW-CTC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&gt; -10 	    -10 &gt;= CTC &gt; -20        &lt;= -20</a:t>
            </a:r>
            <a:endParaRPr lang="en-US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35741" y="4704712"/>
            <a:ext cx="120316" cy="6951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44247" y="4704712"/>
            <a:ext cx="0" cy="6951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74141" y="4704712"/>
            <a:ext cx="0" cy="695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ieglaffetal_figure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" y="1789122"/>
            <a:ext cx="4377576" cy="2154409"/>
          </a:xfrm>
          <a:prstGeom prst="rect">
            <a:avLst/>
          </a:prstGeom>
        </p:spPr>
      </p:pic>
      <p:pic>
        <p:nvPicPr>
          <p:cNvPr id="19" name="Picture 18" descr="sieglaffetal_figure8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1372"/>
          <a:stretch/>
        </p:blipFill>
        <p:spPr>
          <a:xfrm>
            <a:off x="96985" y="4172098"/>
            <a:ext cx="4364182" cy="1977615"/>
          </a:xfrm>
          <a:prstGeom prst="rect">
            <a:avLst/>
          </a:prstGeo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352809" y="414058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UW Convective Initiation – Cloud Top Cooling:</a:t>
            </a:r>
          </a:p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Relating CTC to Radar/MRMS products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160" y="415663"/>
            <a:ext cx="8213725" cy="674688"/>
          </a:xfrm>
        </p:spPr>
        <p:txBody>
          <a:bodyPr/>
          <a:lstStyle/>
          <a:p>
            <a:r>
              <a:rPr lang="en-US" sz="3200" dirty="0"/>
              <a:t>Pseudo-Geostationary Lightning</a:t>
            </a:r>
            <a:br>
              <a:rPr lang="en-US" sz="3200" dirty="0"/>
            </a:br>
            <a:r>
              <a:rPr lang="en-US" sz="3200" dirty="0"/>
              <a:t>Mapper (PGLM)</a:t>
            </a:r>
          </a:p>
        </p:txBody>
      </p:sp>
      <p:sp>
        <p:nvSpPr>
          <p:cNvPr id="248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665901"/>
            <a:ext cx="8245475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Cloud-to-ground + intra-cloud = </a:t>
            </a:r>
            <a:r>
              <a:rPr lang="en-US" sz="2400" b="1" dirty="0"/>
              <a:t>total lightning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Used to create PGLM proxy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6811861" y="1665901"/>
            <a:ext cx="2254351" cy="1627039"/>
            <a:chOff x="2875" y="1611"/>
            <a:chExt cx="2724" cy="1966"/>
          </a:xfrm>
        </p:grpSpPr>
        <p:pic>
          <p:nvPicPr>
            <p:cNvPr id="2481157" name="Picture 11" descr="ldar2fin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5" y="1611"/>
              <a:ext cx="2630" cy="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Placeholder 19"/>
            <p:cNvSpPr txBox="1">
              <a:spLocks/>
            </p:cNvSpPr>
            <p:nvPr/>
          </p:nvSpPr>
          <p:spPr bwMode="auto">
            <a:xfrm>
              <a:off x="2875" y="3148"/>
              <a:ext cx="2724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LMA visualization and attribute extraction 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(</a:t>
              </a:r>
              <a:r>
                <a:rPr lang="en-US" sz="400" i="1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Courtesy: Scott Rudolsky, Florida State University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 l="34966" t="32184" r="26965" b="25885"/>
          <a:stretch>
            <a:fillRect/>
          </a:stretch>
        </p:blipFill>
        <p:spPr bwMode="auto">
          <a:xfrm>
            <a:off x="409902" y="3687733"/>
            <a:ext cx="3940887" cy="244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0100609_pGLMand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746" y="3334807"/>
            <a:ext cx="3707530" cy="27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pGLM Trending Tool for AWIPS2</a:t>
            </a:r>
            <a:endParaRPr lang="en-US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33310" t="26115" r="35345" b="20000"/>
          <a:stretch>
            <a:fillRect/>
          </a:stretch>
        </p:blipFill>
        <p:spPr bwMode="auto">
          <a:xfrm>
            <a:off x="2128345" y="1686910"/>
            <a:ext cx="4776951" cy="461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WDSSII Multiple-Radar Multiple-Sensor </a:t>
            </a:r>
            <a:r>
              <a:rPr lang="en-US" sz="3200" dirty="0" smtClean="0"/>
              <a:t>(MRMS) Applications</a:t>
            </a:r>
            <a:endParaRPr lang="en-US" sz="3200" dirty="0"/>
          </a:p>
        </p:txBody>
      </p:sp>
      <p:pic>
        <p:nvPicPr>
          <p:cNvPr id="1771536" name="Picture 16" descr="20060312_h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2638" y="1839913"/>
            <a:ext cx="2820987" cy="2143125"/>
          </a:xfrm>
          <a:prstGeom prst="rect">
            <a:avLst/>
          </a:prstGeom>
          <a:noFill/>
        </p:spPr>
      </p:pic>
      <p:pic>
        <p:nvPicPr>
          <p:cNvPr id="1771537" name="Picture 17" descr="okc1"/>
          <p:cNvPicPr>
            <a:picLocks noChangeAspect="1" noChangeArrowheads="1"/>
          </p:cNvPicPr>
          <p:nvPr/>
        </p:nvPicPr>
        <p:blipFill>
          <a:blip r:embed="rId4" cstate="print"/>
          <a:srcRect t="34265" r="35861"/>
          <a:stretch>
            <a:fillRect/>
          </a:stretch>
        </p:blipFill>
        <p:spPr bwMode="auto">
          <a:xfrm>
            <a:off x="2119613" y="1713785"/>
            <a:ext cx="2629758" cy="222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703888" y="4452938"/>
            <a:ext cx="3175000" cy="1857375"/>
            <a:chOff x="2879" y="2001"/>
            <a:chExt cx="2773" cy="1555"/>
          </a:xfrm>
        </p:grpSpPr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2879" y="2001"/>
              <a:ext cx="2771" cy="778"/>
              <a:chOff x="270" y="2631"/>
              <a:chExt cx="5184" cy="1293"/>
            </a:xfrm>
          </p:grpSpPr>
          <p:pic>
            <p:nvPicPr>
              <p:cNvPr id="1771540" name="Picture 20" descr="w2image-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706" t="8017" r="8728" b="45824"/>
              <a:stretch>
                <a:fillRect/>
              </a:stretch>
            </p:blipFill>
            <p:spPr bwMode="auto">
              <a:xfrm>
                <a:off x="270" y="2631"/>
                <a:ext cx="5184" cy="1293"/>
              </a:xfrm>
              <a:prstGeom prst="rect">
                <a:avLst/>
              </a:prstGeom>
              <a:noFill/>
            </p:spPr>
          </p:pic>
          <p:pic>
            <p:nvPicPr>
              <p:cNvPr id="1771541" name="Picture 21" descr="w2image-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706" t="8017" r="8728" b="81477"/>
              <a:stretch>
                <a:fillRect/>
              </a:stretch>
            </p:blipFill>
            <p:spPr bwMode="auto">
              <a:xfrm>
                <a:off x="270" y="2680"/>
                <a:ext cx="5184" cy="294"/>
              </a:xfrm>
              <a:prstGeom prst="rect">
                <a:avLst/>
              </a:prstGeom>
              <a:noFill/>
            </p:spPr>
          </p:pic>
        </p:grpSp>
        <p:pic>
          <p:nvPicPr>
            <p:cNvPr id="1771542" name="Picture 22" descr="w2image-4"/>
            <p:cNvPicPr>
              <a:picLocks noChangeAspect="1" noChangeArrowheads="1"/>
            </p:cNvPicPr>
            <p:nvPr/>
          </p:nvPicPr>
          <p:blipFill>
            <a:blip r:embed="rId6" cstate="print"/>
            <a:srcRect l="7335" t="8017" r="9192" b="45842"/>
            <a:stretch>
              <a:fillRect/>
            </a:stretch>
          </p:blipFill>
          <p:spPr bwMode="auto">
            <a:xfrm>
              <a:off x="2879" y="2779"/>
              <a:ext cx="2773" cy="777"/>
            </a:xfrm>
            <a:prstGeom prst="rect">
              <a:avLst/>
            </a:prstGeom>
            <a:noFill/>
          </p:spPr>
        </p:pic>
      </p:grpSp>
      <p:pic>
        <p:nvPicPr>
          <p:cNvPr id="1771544" name="Picture 24" descr="wds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0975" y="4822825"/>
            <a:ext cx="1481138" cy="1116013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460775" y="4068966"/>
            <a:ext cx="2973718" cy="2241347"/>
            <a:chOff x="460775" y="4068966"/>
            <a:chExt cx="2973718" cy="2241347"/>
          </a:xfrm>
        </p:grpSpPr>
        <p:pic>
          <p:nvPicPr>
            <p:cNvPr id="13" name="Picture 1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75" y="4068966"/>
              <a:ext cx="2973718" cy="22413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75110" y="4395063"/>
              <a:ext cx="1315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itchFamily="34" charset="0"/>
                  <a:cs typeface="Tahoma" pitchFamily="34" charset="0"/>
                </a:rPr>
                <a:t>TDS Tracks</a:t>
              </a:r>
              <a:endPara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MRMS “Best Practices”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76" y="1752600"/>
            <a:ext cx="6416431" cy="3679092"/>
          </a:xfrm>
        </p:spPr>
        <p:txBody>
          <a:bodyPr/>
          <a:lstStyle/>
          <a:p>
            <a:r>
              <a:rPr lang="en-US" sz="1800" dirty="0" smtClean="0"/>
              <a:t>How will forecasters integrate MRMS products into their traditional diagnosis?</a:t>
            </a:r>
          </a:p>
          <a:p>
            <a:endParaRPr lang="en-US" sz="1800" dirty="0" smtClean="0"/>
          </a:p>
          <a:p>
            <a:r>
              <a:rPr lang="en-US" sz="1800" dirty="0" smtClean="0"/>
              <a:t>Which products are most useful?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new products, menus, and displays should be considered?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data values should be considered operationally significant?</a:t>
            </a:r>
          </a:p>
          <a:p>
            <a:endParaRPr lang="en-US" sz="1800" dirty="0" smtClean="0"/>
          </a:p>
          <a:p>
            <a:r>
              <a:rPr lang="en-US" sz="1800" dirty="0" smtClean="0"/>
              <a:t>Build optimal procedures for wind, hail, and tornado warnings.</a:t>
            </a:r>
          </a:p>
          <a:p>
            <a:endParaRPr lang="en-US" sz="1800" dirty="0" smtClean="0"/>
          </a:p>
          <a:p>
            <a:r>
              <a:rPr lang="en-US" sz="1800" dirty="0" smtClean="0"/>
              <a:t>NWA Journal of Operational Meteorology submission</a:t>
            </a:r>
          </a:p>
          <a:p>
            <a:endParaRPr lang="en-US" sz="1800" dirty="0"/>
          </a:p>
        </p:txBody>
      </p:sp>
      <p:pic>
        <p:nvPicPr>
          <p:cNvPr id="4" name="Picture 3" descr="photo_ewp_0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6487378" y="1862216"/>
            <a:ext cx="2385893" cy="3194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 Size Discrimination Algorithm (HSDA)</a:t>
            </a: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460763" y="1684356"/>
            <a:ext cx="6315074" cy="2761518"/>
            <a:chOff x="-1" y="1524000"/>
            <a:chExt cx="9144001" cy="3998579"/>
          </a:xfrm>
        </p:grpSpPr>
        <p:pic>
          <p:nvPicPr>
            <p:cNvPr id="6" name="Picture 5" descr="koun_20110615-000825_xsec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52600"/>
              <a:ext cx="9144000" cy="3769979"/>
            </a:xfrm>
            <a:prstGeom prst="rect">
              <a:avLst/>
            </a:prstGeom>
          </p:spPr>
        </p:pic>
        <p:pic>
          <p:nvPicPr>
            <p:cNvPr id="7" name="Picture 6" descr="HSCA_cma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1524000"/>
              <a:ext cx="9144001" cy="266894"/>
            </a:xfrm>
            <a:prstGeom prst="rect">
              <a:avLst/>
            </a:prstGeom>
          </p:spPr>
        </p:pic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4525686"/>
            <a:ext cx="8178800" cy="1198944"/>
          </a:xfrm>
        </p:spPr>
        <p:txBody>
          <a:bodyPr/>
          <a:lstStyle/>
          <a:p>
            <a:r>
              <a:rPr lang="en-US" sz="2400" dirty="0" smtClean="0"/>
              <a:t>Splitting Hail category from HCA into:</a:t>
            </a:r>
          </a:p>
          <a:p>
            <a:pPr lvl="1"/>
            <a:r>
              <a:rPr lang="en-US" sz="2000" dirty="0" smtClean="0"/>
              <a:t>Small Hail (&lt; 1”)</a:t>
            </a:r>
          </a:p>
          <a:p>
            <a:pPr lvl="1"/>
            <a:r>
              <a:rPr lang="en-US" sz="2000" dirty="0" smtClean="0"/>
              <a:t>Large Hail (</a:t>
            </a:r>
            <a:r>
              <a:rPr lang="en-US" sz="2000" u="sng" dirty="0" smtClean="0"/>
              <a:t>&gt;</a:t>
            </a:r>
            <a:r>
              <a:rPr lang="en-US" sz="2000" dirty="0" smtClean="0"/>
              <a:t> 1”)</a:t>
            </a:r>
          </a:p>
          <a:p>
            <a:pPr lvl="1"/>
            <a:r>
              <a:rPr lang="en-US" sz="2000" dirty="0" smtClean="0"/>
              <a:t>Giant Hail (</a:t>
            </a:r>
            <a:r>
              <a:rPr lang="en-US" sz="2000" u="sng" dirty="0" smtClean="0"/>
              <a:t>&gt;</a:t>
            </a:r>
            <a:r>
              <a:rPr lang="en-US" sz="2000" dirty="0" smtClean="0"/>
              <a:t> 2”)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Pre-operations online survey for MRMS</a:t>
            </a:r>
          </a:p>
          <a:p>
            <a:pPr lvl="1"/>
            <a:r>
              <a:rPr lang="en-US" dirty="0" smtClean="0"/>
              <a:t>Collect data about present warning decision practices</a:t>
            </a:r>
          </a:p>
          <a:p>
            <a:r>
              <a:rPr lang="en-US" dirty="0" smtClean="0"/>
              <a:t>Post-operations online survey for all products</a:t>
            </a:r>
          </a:p>
          <a:p>
            <a:r>
              <a:rPr lang="en-US" dirty="0" smtClean="0"/>
              <a:t>Blog</a:t>
            </a:r>
          </a:p>
          <a:p>
            <a:r>
              <a:rPr lang="en-US" dirty="0" smtClean="0"/>
              <a:t>Real-time discussions</a:t>
            </a:r>
          </a:p>
          <a:p>
            <a:r>
              <a:rPr lang="en-US" dirty="0" smtClean="0"/>
              <a:t>Debriefings (daily, weekly)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463" y="2644008"/>
            <a:ext cx="6265862" cy="1143000"/>
          </a:xfrm>
        </p:spPr>
        <p:txBody>
          <a:bodyPr/>
          <a:lstStyle/>
          <a:p>
            <a:r>
              <a:rPr lang="en-US" dirty="0" smtClean="0"/>
              <a:t>Weekly Schedule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Before Monday:</a:t>
            </a:r>
            <a:br>
              <a:rPr lang="en-US" dirty="0" smtClean="0"/>
            </a:br>
            <a:r>
              <a:rPr lang="en-US" dirty="0" smtClean="0"/>
              <a:t>WFO Training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09281" cy="417195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EWP training shift on station: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latin typeface="Calibri" pitchFamily="34" charset="0"/>
              </a:rPr>
              <a:t>Taken at WFO within two weeks prior to travel to Norman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Training materials posted online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Presentations are now all self-paced PowerPoint Articulates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>
                <a:latin typeface="Calibri" pitchFamily="34" charset="0"/>
              </a:rPr>
              <a:t>WES Virtual Machine Case on DVD, job sheets online</a:t>
            </a:r>
            <a:br>
              <a:rPr lang="en-US" sz="2400" dirty="0" smtClean="0">
                <a:latin typeface="Calibri" pitchFamily="34" charset="0"/>
              </a:rPr>
            </a:br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57346" name="Picture 2" descr="http://www.crh.noaa.gov/images/lmk/soo/W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506" y="2609645"/>
            <a:ext cx="3095746" cy="23773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414463" y="50800"/>
            <a:ext cx="6076950" cy="674688"/>
          </a:xfrm>
        </p:spPr>
        <p:txBody>
          <a:bodyPr/>
          <a:lstStyle/>
          <a:p>
            <a:r>
              <a:rPr lang="en-US"/>
              <a:t>What is the HWT?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39738" y="3005138"/>
            <a:ext cx="8178800" cy="3400425"/>
            <a:chOff x="277" y="1802"/>
            <a:chExt cx="5152" cy="2142"/>
          </a:xfrm>
        </p:grpSpPr>
        <p:pic>
          <p:nvPicPr>
            <p:cNvPr id="2458629" name="Picture 5" descr="hwt_3circl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2104"/>
              <a:ext cx="4530" cy="1840"/>
            </a:xfrm>
            <a:prstGeom prst="rect">
              <a:avLst/>
            </a:prstGeom>
            <a:noFill/>
          </p:spPr>
        </p:pic>
        <p:sp>
          <p:nvSpPr>
            <p:cNvPr id="2458630" name="Rectangle 6"/>
            <p:cNvSpPr>
              <a:spLocks noChangeArrowheads="1"/>
            </p:cNvSpPr>
            <p:nvPr/>
          </p:nvSpPr>
          <p:spPr bwMode="auto">
            <a:xfrm>
              <a:off x="277" y="1802"/>
              <a:ext cx="5152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r>
                <a:rPr kumimoji="1" lang="en-US" sz="2800" i="1">
                  <a:solidFill>
                    <a:schemeClr val="bg1"/>
                  </a:solidFill>
                  <a:latin typeface="Calibri" pitchFamily="34" charset="0"/>
                </a:rPr>
                <a:t>…but an organization: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endParaRPr kumimoji="1" lang="en-US" sz="2800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458626" name="Picture 7" descr="hwt_panorama_800"/>
          <p:cNvPicPr>
            <a:picLocks noChangeAspect="1" noChangeArrowheads="1"/>
          </p:cNvPicPr>
          <p:nvPr/>
        </p:nvPicPr>
        <p:blipFill>
          <a:blip r:embed="rId3" cstate="print"/>
          <a:srcRect l="377"/>
          <a:stretch>
            <a:fillRect/>
          </a:stretch>
        </p:blipFill>
        <p:spPr bwMode="auto">
          <a:xfrm>
            <a:off x="193675" y="1407650"/>
            <a:ext cx="88058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32" name="Text Box 8"/>
          <p:cNvSpPr txBox="1">
            <a:spLocks noChangeArrowheads="1"/>
          </p:cNvSpPr>
          <p:nvPr/>
        </p:nvSpPr>
        <p:spPr bwMode="auto">
          <a:xfrm>
            <a:off x="2336375" y="864725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kumimoji="1" lang="en-US" sz="2800" i="1" dirty="0">
                <a:solidFill>
                  <a:schemeClr val="bg1"/>
                </a:solidFill>
                <a:latin typeface="Calibri" pitchFamily="34" charset="0"/>
              </a:rPr>
              <a:t>Not just a facility…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100p	Convene to NSSL Dev Lab (NWC2820)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100p 	Welcome and Introductions </a:t>
            </a:r>
            <a:r>
              <a:rPr lang="en-US" sz="2000" smtClean="0">
                <a:solidFill>
                  <a:srgbClr val="FFFF00"/>
                </a:solidFill>
              </a:rPr>
              <a:t>(everyone)</a:t>
            </a:r>
            <a:endParaRPr lang="en-US" sz="20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115p 	EWP2011 Orientation Briefing (Stumpf)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145p	Tales from the Testbed Orientation (Payne)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215p 	Break</a:t>
            </a: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230p 	Convene in HWT Operations Area:</a:t>
            </a: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			EFP coordination meeting to determine Monday CWAs</a:t>
            </a: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			Pre-op MRMS Survey</a:t>
            </a: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			AWIPS2 Familiarization, procedure loading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			Real-time nowcast/warning operations 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???p	Dinner Break  (time chosen based on </a:t>
            </a:r>
            <a:r>
              <a:rPr lang="en-US" sz="2000" dirty="0" err="1" smtClean="0"/>
              <a:t>wx</a:t>
            </a:r>
            <a:r>
              <a:rPr lang="en-US" sz="2000" dirty="0" smtClean="0"/>
              <a:t>)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815p	Fill out feedback survey; Day2 forecast prep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900p	Adjourn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  <a:tabLst>
                <a:tab pos="2060575" algn="l"/>
              </a:tabLst>
              <a:defRPr/>
            </a:pPr>
            <a:endParaRPr lang="en-US" sz="2000" dirty="0" smtClean="0"/>
          </a:p>
        </p:txBody>
      </p:sp>
      <p:sp>
        <p:nvSpPr>
          <p:cNvPr id="201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Monday Schedule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Tue-Wed-Thu</a:t>
            </a:r>
            <a:br>
              <a:rPr lang="en-US" dirty="0" smtClean="0"/>
            </a:br>
            <a:r>
              <a:rPr lang="en-US" dirty="0" smtClean="0"/>
              <a:t>“Flex” Shift Schedule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Determined at the end of the previous day’s operations shift, based on expected timing of weather</a:t>
            </a:r>
          </a:p>
          <a:p>
            <a:pPr lvl="1"/>
            <a:r>
              <a:rPr lang="en-US" sz="1800" dirty="0" smtClean="0"/>
              <a:t>Will be posted to EWP Blog; emailed to MICs</a:t>
            </a:r>
          </a:p>
          <a:p>
            <a:r>
              <a:rPr lang="en-US" sz="2000" dirty="0" smtClean="0"/>
              <a:t>Start time 11am, 12pm, 1pm, 2pm, or 3pm (1-9pm “default”)</a:t>
            </a:r>
          </a:p>
          <a:p>
            <a:r>
              <a:rPr lang="en-US" sz="2000" dirty="0" smtClean="0"/>
              <a:t>Finish 8 hours later</a:t>
            </a:r>
          </a:p>
          <a:p>
            <a:r>
              <a:rPr lang="en-US" sz="2000" dirty="0" smtClean="0"/>
              <a:t>Dinner break time will be based on </a:t>
            </a:r>
            <a:r>
              <a:rPr lang="en-US" sz="2000" dirty="0" err="1" smtClean="0"/>
              <a:t>wx</a:t>
            </a:r>
            <a:r>
              <a:rPr lang="en-US" sz="2000" dirty="0" smtClean="0"/>
              <a:t> activity</a:t>
            </a:r>
          </a:p>
          <a:p>
            <a:r>
              <a:rPr lang="en-US" sz="2000" dirty="0" smtClean="0"/>
              <a:t>Tue-Wed (last 45 min of shift):</a:t>
            </a:r>
          </a:p>
          <a:p>
            <a:pPr lvl="1"/>
            <a:r>
              <a:rPr lang="en-US" sz="1800" dirty="0" smtClean="0"/>
              <a:t>Forecasters fill out feedback surveys</a:t>
            </a:r>
          </a:p>
          <a:p>
            <a:pPr lvl="1"/>
            <a:r>
              <a:rPr lang="en-US" sz="1800" dirty="0" smtClean="0"/>
              <a:t>Day 2 forecast to decide “flex” shift time</a:t>
            </a:r>
          </a:p>
          <a:p>
            <a:r>
              <a:rPr lang="en-US" sz="2000" dirty="0" smtClean="0"/>
              <a:t>Thu (last 90 min of shift):</a:t>
            </a:r>
          </a:p>
          <a:p>
            <a:pPr lvl="1"/>
            <a:r>
              <a:rPr lang="en-US" sz="1800" dirty="0" smtClean="0"/>
              <a:t>30-45 min:  Forecasters fill out feedback surveys</a:t>
            </a:r>
          </a:p>
          <a:p>
            <a:pPr lvl="1"/>
            <a:r>
              <a:rPr lang="en-US" sz="1800" dirty="0" smtClean="0"/>
              <a:t>45-60 min:  Prepare for </a:t>
            </a:r>
            <a:r>
              <a:rPr lang="en-US" sz="1800" dirty="0" err="1" smtClean="0"/>
              <a:t>TftT</a:t>
            </a:r>
            <a:r>
              <a:rPr lang="en-US" sz="1800" dirty="0" smtClean="0"/>
              <a:t> Webinar with WDTB facilitator.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Friday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900am	Convene in the WDTB Conference Room</a:t>
            </a:r>
          </a:p>
          <a:p>
            <a:pPr marL="2055813" indent="-2055813"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900-950am	Webinar dry run (WDTB Conference Room)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950am	Move to the Dev Lab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1000am-1130am	Weekly debrief (Dev Lab)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1130am	Break to grab lunch, move to WDTB Conference Room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1200pm-1240pm	EWP2012 Weekly Webinar (WDTB Conference Room)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1240-100pm	Group photo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/>
              <a:t>100pm	Operations End for the week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Webinars</a:t>
            </a:r>
            <a:br>
              <a:rPr lang="en-US" dirty="0" smtClean="0"/>
            </a:br>
            <a:r>
              <a:rPr lang="en-US" dirty="0" smtClean="0"/>
              <a:t>“Tales from the Testbed”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78456" cy="4171950"/>
          </a:xfrm>
        </p:spPr>
        <p:txBody>
          <a:bodyPr/>
          <a:lstStyle/>
          <a:p>
            <a:r>
              <a:rPr lang="en-US" sz="2000" dirty="0" smtClean="0"/>
              <a:t>A summary of that week's experience, </a:t>
            </a:r>
            <a:r>
              <a:rPr lang="en-US" sz="2000" u="sng" dirty="0" smtClean="0"/>
              <a:t>presented by the NWS participants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Each Friday from 1200-1240 CDT from the NWC in Norman.</a:t>
            </a:r>
          </a:p>
          <a:p>
            <a:r>
              <a:rPr lang="en-US" sz="2000" dirty="0" smtClean="0"/>
              <a:t>The forecasters have 22 minutes to discuss their key takeaways that week.</a:t>
            </a:r>
          </a:p>
          <a:p>
            <a:r>
              <a:rPr lang="en-US" sz="2000" dirty="0" smtClean="0"/>
              <a:t>Weekly topics:</a:t>
            </a:r>
          </a:p>
          <a:p>
            <a:pPr lvl="1"/>
            <a:r>
              <a:rPr lang="en-US" sz="1600" dirty="0" smtClean="0"/>
              <a:t>Week 1:  GOES-R; </a:t>
            </a:r>
            <a:r>
              <a:rPr lang="en-US" sz="1600" dirty="0" err="1" smtClean="0"/>
              <a:t>pGLM</a:t>
            </a:r>
            <a:endParaRPr lang="en-US" sz="1600" dirty="0" smtClean="0"/>
          </a:p>
          <a:p>
            <a:pPr lvl="1"/>
            <a:r>
              <a:rPr lang="en-US" sz="1600" dirty="0" smtClean="0"/>
              <a:t>Week </a:t>
            </a:r>
            <a:r>
              <a:rPr lang="en-US" sz="1600" dirty="0"/>
              <a:t>2</a:t>
            </a:r>
            <a:r>
              <a:rPr lang="en-US" sz="1600" dirty="0" smtClean="0"/>
              <a:t>:  </a:t>
            </a:r>
            <a:r>
              <a:rPr lang="en-US" sz="1600" dirty="0" smtClean="0"/>
              <a:t>EFP outlooks, OUN WRF, </a:t>
            </a:r>
            <a:r>
              <a:rPr lang="en-US" sz="1600" dirty="0" smtClean="0"/>
              <a:t>LAPS</a:t>
            </a:r>
          </a:p>
          <a:p>
            <a:pPr lvl="1"/>
            <a:r>
              <a:rPr lang="en-US" sz="1600" dirty="0" smtClean="0"/>
              <a:t>Week 3:  </a:t>
            </a:r>
            <a:r>
              <a:rPr lang="en-US" sz="1600" dirty="0"/>
              <a:t>MRMS, </a:t>
            </a:r>
            <a:r>
              <a:rPr lang="en-US" sz="1600" dirty="0" smtClean="0"/>
              <a:t>HSDA</a:t>
            </a:r>
            <a:endParaRPr lang="en-US" sz="1600" dirty="0" smtClean="0"/>
          </a:p>
          <a:p>
            <a:r>
              <a:rPr lang="en-US" sz="2000" dirty="0" smtClean="0"/>
              <a:t>Audience:  WFO/CWSU peers, RHQ, NWHQ, </a:t>
            </a:r>
            <a:br>
              <a:rPr lang="en-US" sz="2000" dirty="0" smtClean="0"/>
            </a:br>
            <a:r>
              <a:rPr lang="en-US" sz="2000" dirty="0" smtClean="0"/>
              <a:t>funding agencies.  </a:t>
            </a:r>
          </a:p>
          <a:p>
            <a:r>
              <a:rPr lang="en-US" sz="2000" dirty="0" smtClean="0"/>
              <a:t>Facilitated by WDTB (similar to dual-</a:t>
            </a:r>
            <a:r>
              <a:rPr lang="en-US" sz="2000" dirty="0" err="1" smtClean="0"/>
              <a:t>pol</a:t>
            </a:r>
            <a:r>
              <a:rPr lang="en-US" sz="2000" dirty="0" smtClean="0"/>
              <a:t> "Storm of the Month").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Post-experiment Webinars to NWA and RITT in June (EFP and EWP).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4" name="Picture 3" descr="TftT-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6189006" y="2891570"/>
            <a:ext cx="2366442" cy="17674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Personnel</a:t>
            </a:r>
          </a:p>
        </p:txBody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Forecasters/Evaluators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You!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Weekly Coordinators (Weeks 1, 2, 3)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Gabe Garfield, Kristin Calhoun, Greg Stumpf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Webinar Facilitator (WDTB)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Clark Payne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Project Scientists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GOES-R, UW-CIMSS, UAH-NASA-SPORT, GSD, NSSL-CIMMS, CIRA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EWP Officers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Lans Rothfusz (NSSL HWT Liaison)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Travis Smith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David Andra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Greg Stumpf (Operations Coordinator)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dirty="0" smtClean="0"/>
              <a:t>Darrel Kingfield (IT Coordinator)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725863"/>
            <a:ext cx="7013575" cy="674687"/>
          </a:xfrm>
        </p:spPr>
        <p:txBody>
          <a:bodyPr/>
          <a:lstStyle/>
          <a:p>
            <a:r>
              <a:rPr lang="en-US" dirty="0"/>
              <a:t>EWP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HWT</a:t>
            </a:r>
          </a:p>
        </p:txBody>
      </p:sp>
      <p:sp>
        <p:nvSpPr>
          <p:cNvPr id="236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891488"/>
            <a:ext cx="5089024" cy="4171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NWS Advanced </a:t>
            </a:r>
            <a:r>
              <a:rPr lang="en-US" sz="2000" dirty="0"/>
              <a:t>Weather Interactive Processing </a:t>
            </a:r>
            <a:r>
              <a:rPr lang="en-US" sz="2000" dirty="0" smtClean="0"/>
              <a:t>System 2 </a:t>
            </a:r>
            <a:r>
              <a:rPr lang="en-US" sz="2000" dirty="0"/>
              <a:t>(</a:t>
            </a:r>
            <a:r>
              <a:rPr lang="en-US" sz="2000" dirty="0" smtClean="0"/>
              <a:t>AWIPS2):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Can emulate any forecast office nationwide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Displays </a:t>
            </a:r>
            <a:r>
              <a:rPr lang="en-US" sz="1800" dirty="0"/>
              <a:t>experimental products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Issue experimental warnings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Situational Awareness Display (SAD)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Television </a:t>
            </a:r>
            <a:r>
              <a:rPr lang="en-US" sz="1800" dirty="0"/>
              <a:t>feeds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Streaming storm chaser dash cams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etc…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sz="2000" dirty="0"/>
          </a:p>
        </p:txBody>
      </p:sp>
      <p:pic>
        <p:nvPicPr>
          <p:cNvPr id="2368516" name="Picture 4" descr="dsc_0127"/>
          <p:cNvPicPr>
            <a:picLocks noChangeAspect="1" noChangeArrowheads="1"/>
          </p:cNvPicPr>
          <p:nvPr/>
        </p:nvPicPr>
        <p:blipFill>
          <a:blip r:embed="rId2" cstate="print"/>
          <a:srcRect r="30797"/>
          <a:stretch>
            <a:fillRect/>
          </a:stretch>
        </p:blipFill>
        <p:spPr bwMode="auto">
          <a:xfrm>
            <a:off x="5418138" y="1584325"/>
            <a:ext cx="3532187" cy="3425825"/>
          </a:xfrm>
          <a:prstGeom prst="rect">
            <a:avLst/>
          </a:prstGeom>
          <a:noFill/>
        </p:spPr>
      </p:pic>
      <p:pic>
        <p:nvPicPr>
          <p:cNvPr id="9" name="Picture 8" descr="hwt_layout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035" y="4577486"/>
            <a:ext cx="2786335" cy="1648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Web Presence</a:t>
            </a:r>
          </a:p>
        </p:txBody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63" y="1752600"/>
            <a:ext cx="5984875" cy="417195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External (public)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http://hwt.nssl.noaa.gov/ewp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General Information about the EWP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Past experiment summaries</a:t>
            </a:r>
          </a:p>
          <a:p>
            <a:pPr lvl="1">
              <a:lnSpc>
                <a:spcPct val="80000"/>
              </a:lnSpc>
              <a:defRPr/>
            </a:pPr>
            <a:endParaRPr lang="en-US" sz="1800" dirty="0" smtClean="0"/>
          </a:p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Internal (private)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https://secure.nssl.noaa.gov/projects/ewp2013/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NOAA LDAP credentials required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The EWP Blog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Operations Plans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Training Materials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Schedules (Google Calendar)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Other useful links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415013" y="1752600"/>
            <a:ext cx="2282974" cy="3026404"/>
            <a:chOff x="4090736" y="-3116179"/>
            <a:chExt cx="9384632" cy="1244065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8575" t="11649" r="19846" b="11860"/>
            <a:stretch>
              <a:fillRect/>
            </a:stretch>
          </p:blipFill>
          <p:spPr bwMode="auto">
            <a:xfrm>
              <a:off x="4090736" y="2767266"/>
              <a:ext cx="9384632" cy="6557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474" t="19088" r="19947" b="7649"/>
            <a:stretch>
              <a:fillRect/>
            </a:stretch>
          </p:blipFill>
          <p:spPr bwMode="auto">
            <a:xfrm>
              <a:off x="4090736" y="-3116179"/>
              <a:ext cx="9384632" cy="6280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810301" y="3718800"/>
            <a:ext cx="1962624" cy="2541919"/>
            <a:chOff x="-312821" y="-2743200"/>
            <a:chExt cx="9456821" cy="1224813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17947" t="16737" r="20000" b="6351"/>
            <a:stretch>
              <a:fillRect/>
            </a:stretch>
          </p:blipFill>
          <p:spPr bwMode="auto">
            <a:xfrm>
              <a:off x="-312821" y="-2743200"/>
              <a:ext cx="9456821" cy="6593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l="17947" t="12667" r="20000" b="10000"/>
            <a:stretch>
              <a:fillRect/>
            </a:stretch>
          </p:blipFill>
          <p:spPr bwMode="auto">
            <a:xfrm>
              <a:off x="-312821" y="2875530"/>
              <a:ext cx="9456821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Future EWP Possibilities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r>
              <a:rPr lang="en-US" sz="2400" dirty="0" smtClean="0"/>
              <a:t>AWIPS2 </a:t>
            </a:r>
          </a:p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r>
              <a:rPr lang="en-US" sz="2400" dirty="0" smtClean="0"/>
              <a:t>Activities outside of Spring season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r>
              <a:rPr lang="en-US" sz="2400" dirty="0" smtClean="0"/>
              <a:t>Collaboration with EFP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Hazard Services prototypes (this fall?)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Social Science customer studies of new services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Final Thoughts</a:t>
            </a:r>
          </a:p>
        </p:txBody>
      </p:sp>
      <p:sp>
        <p:nvSpPr>
          <p:cNvPr id="192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This is a research experiment…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…therefore, expect </a:t>
            </a:r>
            <a:r>
              <a:rPr lang="en-US" sz="2400" dirty="0" err="1" smtClean="0"/>
              <a:t>glichEs</a:t>
            </a:r>
            <a:r>
              <a:rPr lang="en-US" sz="2400" dirty="0" smtClean="0"/>
              <a:t>, bug$` and </a:t>
            </a:r>
            <a:r>
              <a:rPr lang="en-US" sz="2400" dirty="0" err="1" smtClean="0"/>
              <a:t>rinkles</a:t>
            </a:r>
            <a:r>
              <a:rPr lang="en-US" sz="2400" dirty="0" smtClean="0"/>
              <a:t>!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Try to focus beyond these glitches toward the bigger picture: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To the future transition of research to NWS nowcast/warning operations (R2O)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Final Thoughts</a:t>
            </a:r>
          </a:p>
        </p:txBody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Learn </a:t>
            </a:r>
            <a:r>
              <a:rPr lang="en-US" dirty="0" smtClean="0"/>
              <a:t>about exciting new technology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r>
              <a:rPr lang="en-US" dirty="0" smtClean="0"/>
              <a:t>Share your knowledge with your peers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Have fun!</a:t>
            </a:r>
            <a:br>
              <a:rPr lang="en-US" dirty="0" smtClean="0"/>
            </a:b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HWT Experimental Warning Program (EWP)</a:t>
            </a:r>
          </a:p>
        </p:txBody>
      </p:sp>
      <p:sp>
        <p:nvSpPr>
          <p:cNvPr id="245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15" y="1752600"/>
            <a:ext cx="4474308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u="sng" dirty="0" smtClean="0"/>
              <a:t>Mission</a:t>
            </a:r>
            <a:r>
              <a:rPr lang="en-US" sz="2000" dirty="0" smtClean="0"/>
              <a:t>:  Improve prediction </a:t>
            </a:r>
            <a:r>
              <a:rPr lang="en-US" sz="2000" dirty="0"/>
              <a:t>of severe convective weather at the “warning scale” (0-2 hours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Norman has a large community of researchers, operational meteorologists, students, industry.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But, we serve </a:t>
            </a:r>
            <a:r>
              <a:rPr lang="en-US" sz="2000" u="sng" dirty="0"/>
              <a:t>all</a:t>
            </a:r>
            <a:r>
              <a:rPr lang="en-US" sz="2000" dirty="0"/>
              <a:t> National Weather Service </a:t>
            </a:r>
            <a:r>
              <a:rPr lang="en-US" sz="2000" dirty="0" smtClean="0"/>
              <a:t>WFOs and CWSUs </a:t>
            </a:r>
            <a:r>
              <a:rPr lang="en-US" sz="2000" dirty="0"/>
              <a:t>nationwide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A vital component to the Research To Operations (R2O) process.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13" name="Picture 4" descr="GOES-R_Colo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1538" y="2070965"/>
            <a:ext cx="1267054" cy="991048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153" y="5658353"/>
            <a:ext cx="1166948" cy="553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833" y="4896117"/>
            <a:ext cx="866630" cy="85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9" descr="NO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5405" y="3390332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5" descr="NSSL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1101" y="3390332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logoMDL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895" y="4484946"/>
            <a:ext cx="908103" cy="908104"/>
          </a:xfrm>
          <a:prstGeom prst="rect">
            <a:avLst/>
          </a:prstGeom>
          <a:noFill/>
        </p:spPr>
      </p:pic>
      <p:pic>
        <p:nvPicPr>
          <p:cNvPr id="19" name="Picture 18" descr="nwswhite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0325" y="1965226"/>
            <a:ext cx="959861" cy="947038"/>
          </a:xfrm>
          <a:prstGeom prst="rect">
            <a:avLst/>
          </a:prstGeom>
        </p:spPr>
      </p:pic>
      <p:pic>
        <p:nvPicPr>
          <p:cNvPr id="20" name="Picture 19" descr="cimms_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12339" y="4794825"/>
            <a:ext cx="598225" cy="598225"/>
          </a:xfrm>
          <a:prstGeom prst="rect">
            <a:avLst/>
          </a:prstGeom>
        </p:spPr>
      </p:pic>
      <p:pic>
        <p:nvPicPr>
          <p:cNvPr id="21" name="Picture 20" descr="ouseeds_t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5534" y="3694723"/>
            <a:ext cx="656004" cy="65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tested?</a:t>
            </a:r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sensors: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Radar, satellite, lightning, etc.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Applications/Algorithms: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Multi-sensor integration (MRMS), GOES-R proxies, lightning jump, very short term models, etc.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Methodologies: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Best practices, new concepts, products, services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Social Science integration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9073" y="-228600"/>
            <a:ext cx="6916356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Former EWP 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8807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2007 - 2012</a:t>
            </a:r>
          </a:p>
        </p:txBody>
      </p:sp>
      <p:pic>
        <p:nvPicPr>
          <p:cNvPr id="12293" name="Picture 13" descr="ph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7888" y="4044950"/>
            <a:ext cx="29305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 descr="cas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013" y="1951038"/>
            <a:ext cx="31877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3dv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816" y="4137972"/>
            <a:ext cx="2917141" cy="212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4663" y="-228600"/>
            <a:ext cx="5845175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EWP 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91122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2013</a:t>
            </a:r>
          </a:p>
        </p:txBody>
      </p:sp>
      <p:pic>
        <p:nvPicPr>
          <p:cNvPr id="17413" name="Picture 8" descr="goesr-pgl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1802" y="1680159"/>
            <a:ext cx="3187980" cy="217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oun-wr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73" y="4414260"/>
            <a:ext cx="2670200" cy="188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aps_pan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5548" y="4130761"/>
            <a:ext cx="2366558" cy="2203732"/>
          </a:xfrm>
          <a:prstGeom prst="rect">
            <a:avLst/>
          </a:prstGeom>
        </p:spPr>
      </p:pic>
      <p:pic>
        <p:nvPicPr>
          <p:cNvPr id="12" name="Picture 11" descr="hsda_pane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280" y="4414260"/>
            <a:ext cx="2680138" cy="1609510"/>
          </a:xfrm>
          <a:prstGeom prst="rect">
            <a:avLst/>
          </a:prstGeom>
        </p:spPr>
      </p:pic>
      <p:pic>
        <p:nvPicPr>
          <p:cNvPr id="9" name="Picture 8" descr="mrms_pan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655" y="1633416"/>
            <a:ext cx="3431124" cy="24784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EWP2013 Spring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3 weeks (6 May, 13 May, 20 May)</a:t>
            </a:r>
          </a:p>
          <a:p>
            <a:pPr lvl="1"/>
            <a:r>
              <a:rPr lang="en-US" sz="2400" dirty="0" smtClean="0"/>
              <a:t>6 forecasters per week</a:t>
            </a:r>
          </a:p>
          <a:p>
            <a:r>
              <a:rPr lang="en-US" sz="2800" dirty="0" smtClean="0"/>
              <a:t>Using AWIPS2 for the second year</a:t>
            </a:r>
          </a:p>
          <a:p>
            <a:r>
              <a:rPr lang="en-US" sz="2800" dirty="0" smtClean="0"/>
              <a:t>Get forecasters to think about how products are used in nowcast and warning decision making.</a:t>
            </a:r>
          </a:p>
          <a:p>
            <a:pPr lvl="1"/>
            <a:r>
              <a:rPr lang="en-US" sz="2400" dirty="0" smtClean="0"/>
              <a:t>Live blogging</a:t>
            </a:r>
          </a:p>
          <a:p>
            <a:pPr lvl="1"/>
            <a:r>
              <a:rPr lang="en-US" sz="2400" dirty="0" smtClean="0"/>
              <a:t>Mention experiment products in the warnings.</a:t>
            </a:r>
          </a:p>
          <a:p>
            <a:pPr lvl="1"/>
            <a:r>
              <a:rPr lang="en-US" sz="2400" dirty="0" smtClean="0"/>
              <a:t>Slip out of your “comfort zones”!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for EWP in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For the “6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day” EWP training shift on station: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All presentations are now self-paced PowerPoint Articulates</a:t>
            </a:r>
            <a:br>
              <a:rPr lang="en-US" sz="2000" dirty="0" smtClean="0">
                <a:latin typeface="Calibri" pitchFamily="34" charset="0"/>
              </a:rPr>
            </a:br>
            <a:endParaRPr lang="en-US" sz="2000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400" dirty="0" smtClean="0"/>
              <a:t>EWP2013 Webinars: “Tales From the Testbed”</a:t>
            </a:r>
          </a:p>
          <a:p>
            <a:pPr lvl="1">
              <a:defRPr/>
            </a:pPr>
            <a:r>
              <a:rPr lang="en-US" sz="2000" dirty="0" smtClean="0"/>
              <a:t>Pre-selected topics each of the three weeks.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EFP Coordination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/>
              <a:t>Discuss their experimental probabilistic severe wx outlooks and provide them feedback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Help to inform our CWA choices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irector\AppData\Local\Temp\articulate\presenter\imgtemp\shMfmVVi_files\slide0001_image002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irector\AppData\Local\Temp\articulate\presenter\imgtemp\egwoEy8F_files\slide0001_image001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irector\AppData\Local\Temp\articulate\presenter\imgtemp\PdLpUHuk_files\slide0001_image001.jpg"/>
</p:tagLst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18234</TotalTime>
  <Words>1330</Words>
  <Application>Microsoft Office PowerPoint</Application>
  <PresentationFormat>On-screen Show (4:3)</PresentationFormat>
  <Paragraphs>293</Paragraphs>
  <Slides>39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Contemporary Portrait</vt:lpstr>
      <vt:lpstr>Overview of the NSSL 2013 Spring Warning Experiment in the HWT EWP2013</vt:lpstr>
      <vt:lpstr>The NOAA Hazardous Weather Testbed</vt:lpstr>
      <vt:lpstr>What is the HWT?</vt:lpstr>
      <vt:lpstr>HWT Experimental Warning Program (EWP)</vt:lpstr>
      <vt:lpstr>What is tested?</vt:lpstr>
      <vt:lpstr>Former EWP Experiments</vt:lpstr>
      <vt:lpstr>Current EWP Experiments</vt:lpstr>
      <vt:lpstr>EWP2013 Spring Experiment</vt:lpstr>
      <vt:lpstr>New for EWP in 2013</vt:lpstr>
      <vt:lpstr>Daily Operations Procedure</vt:lpstr>
      <vt:lpstr>EFP Collaboration</vt:lpstr>
      <vt:lpstr>CWA Selection “Triage”</vt:lpstr>
      <vt:lpstr>Mesoscale Forecast Operations</vt:lpstr>
      <vt:lpstr>WRF Synthetic Cloud &amp; Moisture Imagery</vt:lpstr>
      <vt:lpstr>GOES-R - Nearcast</vt:lpstr>
      <vt:lpstr>Nowcast Operations</vt:lpstr>
      <vt:lpstr>OUN WRF</vt:lpstr>
      <vt:lpstr>LAPS Space and Time Multiscale Analysis System (STMAS)</vt:lpstr>
      <vt:lpstr>PowerPoint Presentation</vt:lpstr>
      <vt:lpstr>Warning Operations</vt:lpstr>
      <vt:lpstr>PowerPoint Presentation</vt:lpstr>
      <vt:lpstr>Pseudo-Geostationary Lightning Mapper (PGLM)</vt:lpstr>
      <vt:lpstr>pGLM Trending Tool for AWIPS2</vt:lpstr>
      <vt:lpstr>WDSSII Multiple-Radar Multiple-Sensor (MRMS) Applications</vt:lpstr>
      <vt:lpstr>MRMS “Best Practices”</vt:lpstr>
      <vt:lpstr>Hail Size Discrimination Algorithm (HSDA)</vt:lpstr>
      <vt:lpstr>Feedback</vt:lpstr>
      <vt:lpstr>Weekly Schedule</vt:lpstr>
      <vt:lpstr>Before Monday: WFO Training Shift</vt:lpstr>
      <vt:lpstr>Monday Schedule</vt:lpstr>
      <vt:lpstr>Tue-Wed-Thu “Flex” Shift Schedule</vt:lpstr>
      <vt:lpstr>Friday Schedule</vt:lpstr>
      <vt:lpstr>Weekly Webinars “Tales from the Testbed”</vt:lpstr>
      <vt:lpstr>EWP Personnel</vt:lpstr>
      <vt:lpstr>EWP Technology  in the HWT</vt:lpstr>
      <vt:lpstr>EWP Web Presence</vt:lpstr>
      <vt:lpstr>Future EWP Possibilities</vt:lpstr>
      <vt:lpstr>EWP Final Thoughts</vt:lpstr>
      <vt:lpstr>EWP Final Thoughts</vt:lpstr>
    </vt:vector>
  </TitlesOfParts>
  <Company>NSSL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nssl</dc:creator>
  <cp:lastModifiedBy>Greg Stumpf</cp:lastModifiedBy>
  <cp:revision>3368</cp:revision>
  <cp:lastPrinted>1999-04-21T21:33:27Z</cp:lastPrinted>
  <dcterms:created xsi:type="dcterms:W3CDTF">1998-08-06T20:45:07Z</dcterms:created>
  <dcterms:modified xsi:type="dcterms:W3CDTF">2013-05-13T13:46:11Z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stumpf@nssl.noaa.gov</vt:lpwstr>
  </property>
  <property fmtid="{D5CDD505-2E9C-101B-9397-08002B2CF9AE}" pid="8" name="HomePage">
    <vt:lpwstr>http://www.nssl.noaa.gov/~stumpf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C:\My Documents\Greg\Presentations\NWS-SR FTW 99</vt:lpwstr>
  </property>
</Properties>
</file>